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3"/>
  </p:notesMasterIdLst>
  <p:sldIdLst>
    <p:sldId id="256" r:id="rId2"/>
    <p:sldId id="392" r:id="rId3"/>
    <p:sldId id="257" r:id="rId4"/>
    <p:sldId id="258" r:id="rId5"/>
    <p:sldId id="389" r:id="rId6"/>
    <p:sldId id="421" r:id="rId7"/>
    <p:sldId id="387" r:id="rId8"/>
    <p:sldId id="263" r:id="rId9"/>
    <p:sldId id="264" r:id="rId10"/>
    <p:sldId id="357" r:id="rId11"/>
    <p:sldId id="359" r:id="rId12"/>
    <p:sldId id="360" r:id="rId13"/>
    <p:sldId id="361" r:id="rId14"/>
    <p:sldId id="362" r:id="rId15"/>
    <p:sldId id="364" r:id="rId16"/>
    <p:sldId id="366" r:id="rId17"/>
    <p:sldId id="369" r:id="rId18"/>
    <p:sldId id="370" r:id="rId19"/>
    <p:sldId id="394" r:id="rId20"/>
    <p:sldId id="367" r:id="rId21"/>
    <p:sldId id="266" r:id="rId22"/>
    <p:sldId id="395" r:id="rId23"/>
    <p:sldId id="399" r:id="rId24"/>
    <p:sldId id="400" r:id="rId25"/>
    <p:sldId id="401" r:id="rId26"/>
    <p:sldId id="402" r:id="rId27"/>
    <p:sldId id="404" r:id="rId28"/>
    <p:sldId id="403" r:id="rId29"/>
    <p:sldId id="405" r:id="rId30"/>
    <p:sldId id="406" r:id="rId31"/>
    <p:sldId id="407" r:id="rId32"/>
    <p:sldId id="408" r:id="rId33"/>
    <p:sldId id="411" r:id="rId34"/>
    <p:sldId id="412" r:id="rId35"/>
    <p:sldId id="282" r:id="rId36"/>
    <p:sldId id="398" r:id="rId37"/>
    <p:sldId id="397" r:id="rId38"/>
    <p:sldId id="409" r:id="rId39"/>
    <p:sldId id="410" r:id="rId40"/>
    <p:sldId id="413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391" r:id="rId54"/>
    <p:sldId id="299" r:id="rId55"/>
    <p:sldId id="377" r:id="rId56"/>
    <p:sldId id="372" r:id="rId57"/>
    <p:sldId id="371" r:id="rId58"/>
    <p:sldId id="373" r:id="rId59"/>
    <p:sldId id="302" r:id="rId60"/>
    <p:sldId id="375" r:id="rId61"/>
    <p:sldId id="393" r:id="rId62"/>
    <p:sldId id="418" r:id="rId63"/>
    <p:sldId id="326" r:id="rId64"/>
    <p:sldId id="328" r:id="rId65"/>
    <p:sldId id="329" r:id="rId66"/>
    <p:sldId id="331" r:id="rId67"/>
    <p:sldId id="332" r:id="rId68"/>
    <p:sldId id="335" r:id="rId69"/>
    <p:sldId id="379" r:id="rId70"/>
    <p:sldId id="351" r:id="rId71"/>
    <p:sldId id="390" r:id="rId72"/>
    <p:sldId id="380" r:id="rId73"/>
    <p:sldId id="381" r:id="rId74"/>
    <p:sldId id="383" r:id="rId75"/>
    <p:sldId id="354" r:id="rId76"/>
    <p:sldId id="414" r:id="rId77"/>
    <p:sldId id="415" r:id="rId78"/>
    <p:sldId id="420" r:id="rId79"/>
    <p:sldId id="416" r:id="rId80"/>
    <p:sldId id="355" r:id="rId81"/>
    <p:sldId id="422" r:id="rId82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4538F4"/>
    <a:srgbClr val="099316"/>
    <a:srgbClr val="4D26DE"/>
    <a:srgbClr val="163FEE"/>
    <a:srgbClr val="9E0000"/>
    <a:srgbClr val="022288"/>
    <a:srgbClr val="0B0E9D"/>
    <a:srgbClr val="0229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500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0225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6" name="Rectangle 7"/>
          <p:cNvSpPr>
            <a:spLocks noGrp="1" noChangeArrowheads="1"/>
          </p:cNvSpPr>
          <p:nvPr>
            <p:ph type="sldImg"/>
          </p:nvPr>
        </p:nvSpPr>
        <p:spPr bwMode="auto">
          <a:xfrm>
            <a:off x="992188" y="768350"/>
            <a:ext cx="5108575" cy="38306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3725" cy="45989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0225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D1289B9-3CD2-4403-BFEB-F146332B8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36D2A16-237A-4425-81DC-7516D618B9A8}" type="slidenum">
              <a:rPr lang="ru-RU" smtClean="0">
                <a:ea typeface="Microsoft YaHei" charset="-122"/>
              </a:rPr>
              <a:pPr/>
              <a:t>1</a:t>
            </a:fld>
            <a:endParaRPr lang="ru-RU" smtClean="0">
              <a:ea typeface="Microsoft YaHei" charset="-122"/>
            </a:endParaRPr>
          </a:p>
        </p:txBody>
      </p:sp>
      <p:sp>
        <p:nvSpPr>
          <p:cNvPr id="849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84996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D61369E-8B79-4F6C-909D-37810AA56A61}" type="slidenum">
              <a:rPr lang="ru-RU" smtClean="0">
                <a:ea typeface="Microsoft YaHei" charset="-122"/>
              </a:rPr>
              <a:pPr/>
              <a:t>36</a:t>
            </a:fld>
            <a:endParaRPr lang="ru-RU" smtClean="0">
              <a:ea typeface="Microsoft YaHei" charset="-122"/>
            </a:endParaRPr>
          </a:p>
        </p:txBody>
      </p:sp>
      <p:sp>
        <p:nvSpPr>
          <p:cNvPr id="942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94212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3E40D2B-4870-4553-8FA8-71FB805B0909}" type="slidenum">
              <a:rPr lang="ru-RU" smtClean="0">
                <a:ea typeface="Microsoft YaHei" charset="-122"/>
              </a:rPr>
              <a:pPr/>
              <a:t>41</a:t>
            </a:fld>
            <a:endParaRPr lang="ru-RU" smtClean="0">
              <a:ea typeface="Microsoft YaHei" charset="-122"/>
            </a:endParaRPr>
          </a:p>
        </p:txBody>
      </p:sp>
      <p:sp>
        <p:nvSpPr>
          <p:cNvPr id="952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95236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6C6B4FA-41FC-4E2B-B0FB-FFA49CF9E5DF}" type="slidenum">
              <a:rPr lang="ru-RU" smtClean="0">
                <a:ea typeface="Microsoft YaHei" charset="-122"/>
              </a:rPr>
              <a:pPr/>
              <a:t>42</a:t>
            </a:fld>
            <a:endParaRPr lang="ru-RU" smtClean="0">
              <a:ea typeface="Microsoft YaHei" charset="-122"/>
            </a:endParaRPr>
          </a:p>
        </p:txBody>
      </p:sp>
      <p:sp>
        <p:nvSpPr>
          <p:cNvPr id="962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96260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C1449E7-DB44-4614-AF0A-765229D44483}" type="slidenum">
              <a:rPr lang="ru-RU" smtClean="0">
                <a:ea typeface="Microsoft YaHei" charset="-122"/>
              </a:rPr>
              <a:pPr/>
              <a:t>43</a:t>
            </a:fld>
            <a:endParaRPr lang="ru-RU" smtClean="0">
              <a:ea typeface="Microsoft YaHei" charset="-122"/>
            </a:endParaRPr>
          </a:p>
        </p:txBody>
      </p:sp>
      <p:sp>
        <p:nvSpPr>
          <p:cNvPr id="972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97284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4295F92-B273-443A-9626-6E1C631A3DAF}" type="slidenum">
              <a:rPr lang="ru-RU" smtClean="0">
                <a:ea typeface="Microsoft YaHei" charset="-122"/>
              </a:rPr>
              <a:pPr/>
              <a:t>44</a:t>
            </a:fld>
            <a:endParaRPr lang="ru-RU" smtClean="0">
              <a:ea typeface="Microsoft YaHei" charset="-122"/>
            </a:endParaRPr>
          </a:p>
        </p:txBody>
      </p:sp>
      <p:sp>
        <p:nvSpPr>
          <p:cNvPr id="983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98308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F6BCCB7-7FDC-4D2A-B6FD-105CB59FD255}" type="slidenum">
              <a:rPr lang="ru-RU" smtClean="0">
                <a:ea typeface="Microsoft YaHei" charset="-122"/>
              </a:rPr>
              <a:pPr/>
              <a:t>45</a:t>
            </a:fld>
            <a:endParaRPr lang="ru-RU" smtClean="0">
              <a:ea typeface="Microsoft YaHei" charset="-122"/>
            </a:endParaRPr>
          </a:p>
        </p:txBody>
      </p:sp>
      <p:sp>
        <p:nvSpPr>
          <p:cNvPr id="993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99332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ACE1AD8-1852-43EA-ADFF-23879B8D3CB5}" type="slidenum">
              <a:rPr lang="ru-RU" smtClean="0">
                <a:ea typeface="Microsoft YaHei" charset="-122"/>
              </a:rPr>
              <a:pPr/>
              <a:t>46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003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00356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3C56930-7A7B-4FC4-9FB4-369DADA3BA8B}" type="slidenum">
              <a:rPr lang="ru-RU" smtClean="0">
                <a:ea typeface="Microsoft YaHei" charset="-122"/>
              </a:rPr>
              <a:pPr/>
              <a:t>47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013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01380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C1F1834-A540-4F08-8476-7C519BEA4A20}" type="slidenum">
              <a:rPr lang="ru-RU" smtClean="0">
                <a:ea typeface="Microsoft YaHei" charset="-122"/>
              </a:rPr>
              <a:pPr/>
              <a:t>48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024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02404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7A45BF9-EBD5-4E5B-BECA-08EE6CD53286}" type="slidenum">
              <a:rPr lang="ru-RU" smtClean="0">
                <a:ea typeface="Microsoft YaHei" charset="-122"/>
              </a:rPr>
              <a:pPr/>
              <a:t>49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034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03428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64B7767-616C-41F9-A457-7729B7AF8075}" type="slidenum">
              <a:rPr lang="ru-RU" smtClean="0">
                <a:ea typeface="Microsoft YaHei" charset="-122"/>
              </a:rPr>
              <a:pPr/>
              <a:t>3</a:t>
            </a:fld>
            <a:endParaRPr lang="ru-RU" smtClean="0">
              <a:ea typeface="Microsoft YaHei" charset="-122"/>
            </a:endParaRPr>
          </a:p>
        </p:txBody>
      </p:sp>
      <p:sp>
        <p:nvSpPr>
          <p:cNvPr id="860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86020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F95D284-8EFB-4793-8D7D-C75C1FC8009F}" type="slidenum">
              <a:rPr lang="ru-RU" smtClean="0">
                <a:ea typeface="Microsoft YaHei" charset="-122"/>
              </a:rPr>
              <a:pPr/>
              <a:t>50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044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04452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CF5199B-3924-494D-9B94-6E57B7B74906}" type="slidenum">
              <a:rPr lang="ru-RU" smtClean="0">
                <a:ea typeface="Microsoft YaHei" charset="-122"/>
              </a:rPr>
              <a:pPr/>
              <a:t>51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054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05476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C492143-1284-4670-84B6-EC0426A02DCD}" type="slidenum">
              <a:rPr lang="ru-RU" smtClean="0">
                <a:ea typeface="Microsoft YaHei" charset="-122"/>
              </a:rPr>
              <a:pPr/>
              <a:t>52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064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06500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6D32373-9A14-4AC8-92BE-BFECFE75A17B}" type="slidenum">
              <a:rPr lang="ru-RU" smtClean="0">
                <a:ea typeface="Microsoft YaHei" charset="-122"/>
              </a:rPr>
              <a:pPr/>
              <a:t>54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075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07524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E474E19-3E74-4BDB-B536-2DA108BE025C}" type="slidenum">
              <a:rPr lang="ru-RU" smtClean="0">
                <a:ea typeface="Microsoft YaHei" charset="-122"/>
              </a:rPr>
              <a:pPr/>
              <a:t>59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085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08548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C0E8639-9AF6-4BD5-A0AF-F5F0897EA3A9}" type="slidenum">
              <a:rPr lang="ru-RU" smtClean="0">
                <a:ea typeface="Microsoft YaHei" charset="-122"/>
              </a:rPr>
              <a:pPr/>
              <a:t>63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095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</p:spPr>
      </p:sp>
      <p:sp>
        <p:nvSpPr>
          <p:cNvPr id="109572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DCC89EA-A7E2-4CD6-AC4F-B60798927B59}" type="slidenum">
              <a:rPr lang="ru-RU" smtClean="0">
                <a:ea typeface="Microsoft YaHei" charset="-122"/>
              </a:rPr>
              <a:pPr/>
              <a:t>64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105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</p:spPr>
      </p:sp>
      <p:sp>
        <p:nvSpPr>
          <p:cNvPr id="110596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32893A4-2896-45B5-BBFD-CB5FF89C54D6}" type="slidenum">
              <a:rPr lang="ru-RU" smtClean="0">
                <a:ea typeface="Microsoft YaHei" charset="-122"/>
              </a:rPr>
              <a:pPr/>
              <a:t>65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116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</p:spPr>
      </p:sp>
      <p:sp>
        <p:nvSpPr>
          <p:cNvPr id="111620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20B7A48-7CA5-4AEA-9D62-8BB3B95A0CED}" type="slidenum">
              <a:rPr lang="ru-RU" smtClean="0">
                <a:ea typeface="Microsoft YaHei" charset="-122"/>
              </a:rPr>
              <a:pPr/>
              <a:t>66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136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</p:spPr>
      </p:sp>
      <p:sp>
        <p:nvSpPr>
          <p:cNvPr id="113668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EFEAFF2-0D73-4996-818D-F3B7BC76013C}" type="slidenum">
              <a:rPr lang="ru-RU" smtClean="0">
                <a:ea typeface="Microsoft YaHei" charset="-122"/>
              </a:rPr>
              <a:pPr/>
              <a:t>67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146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</p:spPr>
      </p:sp>
      <p:sp>
        <p:nvSpPr>
          <p:cNvPr id="114692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A4D1693-3F2C-410C-93FC-90BA872B98FA}" type="slidenum">
              <a:rPr lang="ru-RU" smtClean="0">
                <a:ea typeface="Microsoft YaHei" charset="-122"/>
              </a:rPr>
              <a:pPr/>
              <a:t>4</a:t>
            </a:fld>
            <a:endParaRPr lang="ru-RU" smtClean="0">
              <a:ea typeface="Microsoft YaHei" charset="-122"/>
            </a:endParaRPr>
          </a:p>
        </p:txBody>
      </p:sp>
      <p:sp>
        <p:nvSpPr>
          <p:cNvPr id="870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87044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5FDF39D-12E9-4306-8882-E7EE31F704E0}" type="slidenum">
              <a:rPr lang="ru-RU" smtClean="0">
                <a:ea typeface="Microsoft YaHei" charset="-122"/>
              </a:rPr>
              <a:pPr/>
              <a:t>68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157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15716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E710268-1CF2-40A3-89DE-50B936EDB382}" type="slidenum">
              <a:rPr lang="ru-RU" smtClean="0">
                <a:ea typeface="Microsoft YaHei" charset="-122"/>
              </a:rPr>
              <a:pPr/>
              <a:t>70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167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16740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11D9E58-DC70-4AA1-96C0-BA5E4DCC59E6}" type="slidenum">
              <a:rPr lang="ru-RU" smtClean="0">
                <a:ea typeface="Microsoft YaHei" charset="-122"/>
              </a:rPr>
              <a:pPr/>
              <a:t>75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177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</p:spPr>
      </p:sp>
      <p:sp>
        <p:nvSpPr>
          <p:cNvPr id="117764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221E602-9F3B-4902-8F03-6DCD4B3B1EE0}" type="slidenum">
              <a:rPr lang="ru-RU" smtClean="0">
                <a:ea typeface="Microsoft YaHei" charset="-122"/>
              </a:rPr>
              <a:pPr/>
              <a:t>78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187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</p:spPr>
      </p:sp>
      <p:sp>
        <p:nvSpPr>
          <p:cNvPr id="118788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38F0043-B6F7-4467-A252-42CFB5F42F63}" type="slidenum">
              <a:rPr lang="ru-RU" smtClean="0">
                <a:ea typeface="Microsoft YaHei" charset="-122"/>
              </a:rPr>
              <a:pPr/>
              <a:t>80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198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188C43E-AB19-4658-A020-B9C9F9FC00CE}" type="slidenum">
              <a:rPr lang="ru-RU" smtClean="0">
                <a:ea typeface="Microsoft YaHei" charset="-122"/>
              </a:rPr>
              <a:pPr/>
              <a:t>5</a:t>
            </a:fld>
            <a:endParaRPr lang="ru-RU" smtClean="0">
              <a:ea typeface="Microsoft YaHei" charset="-122"/>
            </a:endParaRPr>
          </a:p>
        </p:txBody>
      </p:sp>
      <p:sp>
        <p:nvSpPr>
          <p:cNvPr id="880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88068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84A6FC9-CCC9-4CE1-96C1-35541F8AB3B7}" type="slidenum">
              <a:rPr lang="ru-RU" smtClean="0">
                <a:ea typeface="Microsoft YaHei" charset="-122"/>
              </a:rPr>
              <a:pPr/>
              <a:t>8</a:t>
            </a:fld>
            <a:endParaRPr lang="ru-RU" smtClean="0">
              <a:ea typeface="Microsoft YaHei" charset="-122"/>
            </a:endParaRPr>
          </a:p>
        </p:txBody>
      </p:sp>
      <p:sp>
        <p:nvSpPr>
          <p:cNvPr id="890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89092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D33DE13-7339-445D-9948-726035F9DD11}" type="slidenum">
              <a:rPr lang="ru-RU" smtClean="0">
                <a:ea typeface="Microsoft YaHei" charset="-122"/>
              </a:rPr>
              <a:pPr/>
              <a:t>9</a:t>
            </a:fld>
            <a:endParaRPr lang="ru-RU" smtClean="0">
              <a:ea typeface="Microsoft YaHei" charset="-122"/>
            </a:endParaRPr>
          </a:p>
        </p:txBody>
      </p:sp>
      <p:sp>
        <p:nvSpPr>
          <p:cNvPr id="901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</p:spPr>
      </p:sp>
      <p:sp>
        <p:nvSpPr>
          <p:cNvPr id="90116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FF4830D-02B2-4612-BCEE-8512B1C50720}" type="slidenum">
              <a:rPr lang="ru-RU" smtClean="0">
                <a:ea typeface="Microsoft YaHei" charset="-122"/>
              </a:rPr>
              <a:pPr/>
              <a:t>20</a:t>
            </a:fld>
            <a:endParaRPr lang="ru-RU" smtClean="0">
              <a:ea typeface="Microsoft YaHei" charset="-122"/>
            </a:endParaRPr>
          </a:p>
        </p:txBody>
      </p:sp>
      <p:sp>
        <p:nvSpPr>
          <p:cNvPr id="911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</p:spPr>
      </p:sp>
      <p:sp>
        <p:nvSpPr>
          <p:cNvPr id="91140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CD22837-BF60-4F62-B362-5B764D8942AD}" type="slidenum">
              <a:rPr lang="ru-RU" smtClean="0">
                <a:ea typeface="Microsoft YaHei" charset="-122"/>
              </a:rPr>
              <a:pPr/>
              <a:t>21</a:t>
            </a:fld>
            <a:endParaRPr lang="ru-RU" smtClean="0">
              <a:ea typeface="Microsoft YaHei" charset="-122"/>
            </a:endParaRPr>
          </a:p>
        </p:txBody>
      </p:sp>
      <p:sp>
        <p:nvSpPr>
          <p:cNvPr id="921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92164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275086E-34E3-4964-A9F6-EC91C2D7CC4B}" type="slidenum">
              <a:rPr lang="ru-RU" smtClean="0">
                <a:ea typeface="Microsoft YaHei" charset="-122"/>
              </a:rPr>
              <a:pPr/>
              <a:t>35</a:t>
            </a:fld>
            <a:endParaRPr lang="ru-RU" smtClean="0">
              <a:ea typeface="Microsoft YaHei" charset="-122"/>
            </a:endParaRPr>
          </a:p>
        </p:txBody>
      </p:sp>
      <p:sp>
        <p:nvSpPr>
          <p:cNvPr id="931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93188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EBCA5-3692-4791-A82C-B7242E6F4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2C21-9781-4E09-BD1F-A3AB29E57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A4F86-B4EB-4EAE-A6F3-BC985FA7B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3250" cy="1136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5425" cy="2182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5413"/>
            <a:ext cx="4035425" cy="218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600200"/>
            <a:ext cx="4035425" cy="451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213CD-AE85-4763-88DB-2F2A20166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3250" cy="1136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D32DA-B08A-407A-95AB-A2189A593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98455-49F8-4028-866E-EAE586C31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78026-7899-4799-9D7F-99A1F87A5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ECED8-4BB1-412C-A03D-F064060AB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FE65B-C423-47DD-9D6E-152091603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B3315-2287-47CE-8E9A-E5F6A261D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ED650-2D1E-4DDD-ABBA-8F34BBE84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4BA7-E0CA-4FFE-B4D1-8C0F00559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E8BD9-7EDA-4640-83B6-C1F4F1F9B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358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925A555-BA42-4BE9-881B-6B361C322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4213" y="2636838"/>
            <a:ext cx="7772400" cy="1470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cs typeface="Arial" charset="0"/>
              </a:rPr>
              <a:t>Как получать современные знания в медицине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31913" y="45085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558ED5"/>
                </a:solidFill>
                <a:latin typeface="Calibri" pitchFamily="32" charset="0"/>
              </a:rPr>
              <a:t>Каледа В.И.</a:t>
            </a:r>
            <a:endParaRPr lang="en-US" sz="3200" b="1" dirty="0">
              <a:solidFill>
                <a:srgbClr val="558ED5"/>
              </a:solidFill>
              <a:latin typeface="Calibri" pitchFamily="32" charset="0"/>
            </a:endParaRP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558ED5"/>
                </a:solidFill>
                <a:latin typeface="Calibri" pitchFamily="32" charset="0"/>
              </a:rPr>
              <a:t>отделение кардиохирургии </a:t>
            </a: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558ED5"/>
                </a:solidFill>
                <a:latin typeface="Calibri" pitchFamily="32" charset="0"/>
              </a:rPr>
              <a:t>ЦКБ УДП РФ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9850" y="1079500"/>
            <a:ext cx="1304925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0070C0"/>
                </a:solidFill>
              </a:rPr>
              <a:t>Общее чтение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3600" smtClean="0">
                <a:solidFill>
                  <a:srgbClr val="0070C0"/>
                </a:solidFill>
              </a:rPr>
              <a:t>Монографии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3600" smtClean="0">
                <a:solidFill>
                  <a:srgbClr val="0070C0"/>
                </a:solidFill>
              </a:rPr>
              <a:t>Обзоры/</a:t>
            </a:r>
            <a:r>
              <a:rPr lang="en-US" sz="3600" smtClean="0">
                <a:solidFill>
                  <a:srgbClr val="0070C0"/>
                </a:solidFill>
              </a:rPr>
              <a:t> </a:t>
            </a:r>
            <a:r>
              <a:rPr lang="ru-RU" sz="3600" smtClean="0">
                <a:solidFill>
                  <a:srgbClr val="0070C0"/>
                </a:solidFill>
              </a:rPr>
              <a:t>Гайдлайны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3600" smtClean="0">
                <a:solidFill>
                  <a:srgbClr val="0070C0"/>
                </a:solidFill>
              </a:rPr>
              <a:t>Периодика - </a:t>
            </a:r>
            <a:r>
              <a:rPr lang="en-US" sz="3600" b="1" smtClean="0">
                <a:solidFill>
                  <a:srgbClr val="0070C0"/>
                </a:solidFill>
              </a:rPr>
              <a:t>Alerts/ eTOCs (electronic Table of Contents)</a:t>
            </a:r>
            <a:endParaRPr lang="ru-RU" sz="3600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7" descr="2018-05-11_19-26-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3375"/>
            <a:ext cx="9144000" cy="575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Содержимое 5" descr="2018-05-11_18-42-34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237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Содержимое 3" descr="2018-05-11_18-42-05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Содержимое 3" descr="2018-05-11_18-41-14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0350"/>
            <a:ext cx="9144000" cy="6091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0070C0"/>
                </a:solidFill>
              </a:rPr>
              <a:t>Предметное чтение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539750" y="1773238"/>
            <a:ext cx="8223250" cy="4519612"/>
          </a:xfrm>
        </p:spPr>
        <p:txBody>
          <a:bodyPr/>
          <a:lstStyle/>
          <a:p>
            <a:pPr>
              <a:spcBef>
                <a:spcPts val="3000"/>
              </a:spcBef>
              <a:buFont typeface="Arial" charset="0"/>
              <a:buChar char="•"/>
            </a:pPr>
            <a:r>
              <a:rPr lang="ru-RU" sz="3600" smtClean="0">
                <a:solidFill>
                  <a:srgbClr val="0070C0"/>
                </a:solidFill>
              </a:rPr>
              <a:t>Поиск ответа на конкретный клинический вопрос</a:t>
            </a:r>
            <a:endParaRPr lang="en-US" sz="3600" smtClean="0">
              <a:solidFill>
                <a:srgbClr val="0070C0"/>
              </a:solidFill>
            </a:endParaRPr>
          </a:p>
          <a:p>
            <a:pPr>
              <a:spcBef>
                <a:spcPts val="3000"/>
              </a:spcBef>
              <a:buFont typeface="Arial" charset="0"/>
              <a:buChar char="•"/>
            </a:pPr>
            <a:r>
              <a:rPr lang="ru-RU" sz="3600" smtClean="0">
                <a:solidFill>
                  <a:srgbClr val="0070C0"/>
                </a:solidFill>
              </a:rPr>
              <a:t>Требует навыков быстрого поиска необходимой информации и её критической оценки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0070C0"/>
                </a:solidFill>
              </a:rPr>
              <a:t>Предметное чтение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39750" y="1773238"/>
            <a:ext cx="8223250" cy="4519612"/>
          </a:xfrm>
        </p:spPr>
        <p:txBody>
          <a:bodyPr/>
          <a:lstStyle/>
          <a:p>
            <a:pPr>
              <a:spcBef>
                <a:spcPts val="3000"/>
              </a:spcBef>
              <a:buFont typeface="Arial" charset="0"/>
              <a:buChar char="•"/>
            </a:pPr>
            <a:r>
              <a:rPr lang="ru-RU" sz="3600" smtClean="0">
                <a:solidFill>
                  <a:srgbClr val="0070C0"/>
                </a:solidFill>
              </a:rPr>
              <a:t>Специализированные базы обзоров (</a:t>
            </a:r>
            <a:r>
              <a:rPr lang="en-US" sz="3600" b="1" smtClean="0">
                <a:solidFill>
                  <a:srgbClr val="0070C0"/>
                </a:solidFill>
              </a:rPr>
              <a:t>UpToDate</a:t>
            </a:r>
            <a:r>
              <a:rPr lang="en-US" sz="3600" smtClean="0">
                <a:solidFill>
                  <a:srgbClr val="0070C0"/>
                </a:solidFill>
              </a:rPr>
              <a:t>, BMJ Clinical Practice </a:t>
            </a:r>
            <a:r>
              <a:rPr lang="ru-RU" sz="3600" smtClean="0">
                <a:solidFill>
                  <a:srgbClr val="0070C0"/>
                </a:solidFill>
              </a:rPr>
              <a:t>и др.)</a:t>
            </a:r>
            <a:endParaRPr lang="en-US" sz="3600" smtClean="0">
              <a:solidFill>
                <a:srgbClr val="0070C0"/>
              </a:solidFill>
            </a:endParaRPr>
          </a:p>
          <a:p>
            <a:pPr>
              <a:spcBef>
                <a:spcPts val="3000"/>
              </a:spcBef>
              <a:buFont typeface="Arial" charset="0"/>
              <a:buChar char="•"/>
            </a:pPr>
            <a:r>
              <a:rPr lang="ru-RU" sz="3600" smtClean="0">
                <a:solidFill>
                  <a:srgbClr val="0070C0"/>
                </a:solidFill>
              </a:rPr>
              <a:t>Расширенный поиск в </a:t>
            </a:r>
            <a:r>
              <a:rPr lang="en-US" sz="3600" smtClean="0">
                <a:solidFill>
                  <a:srgbClr val="0070C0"/>
                </a:solidFill>
              </a:rPr>
              <a:t>MEDLINE </a:t>
            </a:r>
            <a:r>
              <a:rPr lang="ru-RU" sz="3600" smtClean="0">
                <a:solidFill>
                  <a:srgbClr val="0070C0"/>
                </a:solidFill>
              </a:rPr>
              <a:t>через </a:t>
            </a:r>
            <a:r>
              <a:rPr lang="en-US" sz="3600" b="1" smtClean="0">
                <a:solidFill>
                  <a:srgbClr val="0070C0"/>
                </a:solidFill>
              </a:rPr>
              <a:t>PubMed</a:t>
            </a:r>
            <a:endParaRPr lang="ru-RU" sz="3600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 descr="ut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-242888"/>
            <a:ext cx="3097212" cy="206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5" descr="w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04813"/>
            <a:ext cx="37798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Содержимое 3" descr="Screenshot_2018-05-11-20-57-14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1268413"/>
            <a:ext cx="8524875" cy="5329237"/>
          </a:xfrm>
          <a:ln w="19050">
            <a:solidFill>
              <a:srgbClr val="00B050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Содержимое 3" descr="Screenshot_2018-05-11-21-05-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49275"/>
            <a:ext cx="9144000" cy="5783263"/>
          </a:xfrm>
          <a:ln w="19050">
            <a:solidFill>
              <a:srgbClr val="00B050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 descr="Screenshot_2018-05-15-20-54-4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solidFill>
              <a:srgbClr val="09931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0070C0"/>
                </a:solidFill>
              </a:rPr>
              <a:t>Краткое содержание лекции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7704087" cy="4519613"/>
          </a:xfrm>
        </p:spPr>
        <p:txBody>
          <a:bodyPr/>
          <a:lstStyle/>
          <a:p>
            <a:pPr marL="514350" indent="-514350"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Что читать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Как читать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Как искать что читать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Как достать что читать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Что кроме «читать»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Что не читать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792163"/>
            <a:ext cx="8785225" cy="5622925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50825" y="2997200"/>
            <a:ext cx="8642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6000" b="1">
                <a:solidFill>
                  <a:srgbClr val="0070C0"/>
                </a:solidFill>
                <a:latin typeface="Calibri" pitchFamily="32" charset="0"/>
              </a:rPr>
              <a:t>pubmed.gov</a:t>
            </a:r>
            <a:r>
              <a:rPr lang="en-US" sz="3600" b="1">
                <a:solidFill>
                  <a:srgbClr val="0070C0"/>
                </a:solidFill>
                <a:latin typeface="Calibri" pitchFamily="32" charset="0"/>
              </a:rPr>
              <a:t/>
            </a:r>
            <a:br>
              <a:rPr lang="en-US" sz="3600" b="1">
                <a:solidFill>
                  <a:srgbClr val="0070C0"/>
                </a:solidFill>
                <a:latin typeface="Calibri" pitchFamily="32" charset="0"/>
              </a:rPr>
            </a:br>
            <a:r>
              <a:rPr lang="en-US" sz="3600" b="1">
                <a:solidFill>
                  <a:srgbClr val="0070C0"/>
                </a:solidFill>
                <a:latin typeface="Calibri" pitchFamily="32" charset="0"/>
              </a:rPr>
              <a:t> </a:t>
            </a:r>
            <a:r>
              <a:rPr lang="en-US" sz="4000" b="1">
                <a:solidFill>
                  <a:srgbClr val="0070C0"/>
                </a:solidFill>
                <a:latin typeface="Calibri" pitchFamily="32" charset="0"/>
              </a:rPr>
              <a:t>http://www.ncbi.nlm.nih.gov/pubmed/</a:t>
            </a:r>
          </a:p>
        </p:txBody>
      </p:sp>
      <p:cxnSp>
        <p:nvCxnSpPr>
          <p:cNvPr id="21507" name="AutoShape 2"/>
          <p:cNvCxnSpPr>
            <a:cxnSpLocks noChangeShapeType="1"/>
          </p:cNvCxnSpPr>
          <p:nvPr/>
        </p:nvCxnSpPr>
        <p:spPr bwMode="auto">
          <a:xfrm>
            <a:off x="4572000" y="3500438"/>
            <a:ext cx="1588" cy="509587"/>
          </a:xfrm>
          <a:prstGeom prst="straightConnector1">
            <a:avLst/>
          </a:prstGeom>
          <a:noFill/>
          <a:ln w="82440" cap="rnd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</p:spPr>
      </p:cxn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09575" y="4868863"/>
            <a:ext cx="8734425" cy="302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641350" indent="-338138">
              <a:spcAft>
                <a:spcPts val="600"/>
              </a:spcAft>
              <a:buClr>
                <a:srgbClr val="558ED5"/>
              </a:buClr>
              <a:buFont typeface="Arial" charset="0"/>
              <a:buChar char="•"/>
              <a:tabLst>
                <a:tab pos="641350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625013" algn="l"/>
              </a:tabLst>
              <a:defRPr/>
            </a:pPr>
            <a:r>
              <a:rPr lang="en-US" sz="2800" b="1" dirty="0">
                <a:solidFill>
                  <a:srgbClr val="558ED5"/>
                </a:solidFill>
                <a:latin typeface="Calibri" pitchFamily="32" charset="0"/>
                <a:cs typeface="Arial" charset="0"/>
              </a:rPr>
              <a:t>NCBI</a:t>
            </a:r>
            <a:r>
              <a:rPr lang="en-US" sz="2400" b="1" dirty="0">
                <a:solidFill>
                  <a:srgbClr val="558ED5"/>
                </a:solidFill>
                <a:latin typeface="Calibri" pitchFamily="32" charset="0"/>
                <a:cs typeface="Arial" charset="0"/>
              </a:rPr>
              <a:t> – </a:t>
            </a:r>
            <a:r>
              <a:rPr lang="en-US" sz="2000" b="1" dirty="0">
                <a:solidFill>
                  <a:srgbClr val="558ED5"/>
                </a:solidFill>
                <a:latin typeface="Calibri" pitchFamily="32" charset="0"/>
                <a:cs typeface="Arial" charset="0"/>
              </a:rPr>
              <a:t>National Center for Biotechnology Information (US)</a:t>
            </a:r>
          </a:p>
          <a:p>
            <a:pPr marL="641350" indent="-338138">
              <a:spcAft>
                <a:spcPts val="600"/>
              </a:spcAft>
              <a:buClr>
                <a:srgbClr val="558ED5"/>
              </a:buClr>
              <a:buFont typeface="Arial" charset="0"/>
              <a:buChar char="•"/>
              <a:tabLst>
                <a:tab pos="641350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625013" algn="l"/>
              </a:tabLst>
              <a:defRPr/>
            </a:pPr>
            <a:r>
              <a:rPr lang="en-US" sz="2800" b="1" dirty="0">
                <a:solidFill>
                  <a:srgbClr val="558ED5"/>
                </a:solidFill>
                <a:latin typeface="Calibri" pitchFamily="32" charset="0"/>
                <a:cs typeface="Arial" charset="0"/>
              </a:rPr>
              <a:t>NLM</a:t>
            </a:r>
            <a:r>
              <a:rPr lang="en-US" sz="2400" b="1" dirty="0">
                <a:solidFill>
                  <a:srgbClr val="558ED5"/>
                </a:solidFill>
                <a:latin typeface="Calibri" pitchFamily="32" charset="0"/>
                <a:cs typeface="Arial" charset="0"/>
              </a:rPr>
              <a:t> – </a:t>
            </a:r>
            <a:r>
              <a:rPr lang="en-US" sz="2000" b="1" dirty="0">
                <a:solidFill>
                  <a:srgbClr val="558ED5"/>
                </a:solidFill>
                <a:latin typeface="Calibri" pitchFamily="32" charset="0"/>
                <a:cs typeface="Arial" charset="0"/>
              </a:rPr>
              <a:t>National Library of Medicine (US)</a:t>
            </a:r>
          </a:p>
          <a:p>
            <a:pPr marL="641350" indent="-338138">
              <a:spcAft>
                <a:spcPts val="600"/>
              </a:spcAft>
              <a:buClr>
                <a:srgbClr val="558ED5"/>
              </a:buClr>
              <a:buFont typeface="Arial" charset="0"/>
              <a:buChar char="•"/>
              <a:tabLst>
                <a:tab pos="641350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625013" algn="l"/>
              </a:tabLst>
              <a:defRPr/>
            </a:pPr>
            <a:r>
              <a:rPr lang="en-US" sz="2800" b="1" dirty="0">
                <a:solidFill>
                  <a:srgbClr val="558ED5"/>
                </a:solidFill>
                <a:latin typeface="Calibri" pitchFamily="32" charset="0"/>
                <a:cs typeface="Arial" charset="0"/>
              </a:rPr>
              <a:t>NIH</a:t>
            </a:r>
            <a:r>
              <a:rPr lang="en-US" sz="2400" b="1" dirty="0">
                <a:solidFill>
                  <a:srgbClr val="558ED5"/>
                </a:solidFill>
                <a:latin typeface="Calibri" pitchFamily="32" charset="0"/>
                <a:cs typeface="Arial" charset="0"/>
              </a:rPr>
              <a:t> – </a:t>
            </a:r>
            <a:r>
              <a:rPr lang="en-US" sz="2000" b="1" dirty="0">
                <a:solidFill>
                  <a:srgbClr val="558ED5"/>
                </a:solidFill>
                <a:latin typeface="Calibri" pitchFamily="32" charset="0"/>
                <a:cs typeface="Arial" charset="0"/>
              </a:rPr>
              <a:t>National Institutes of Health (US)</a:t>
            </a:r>
          </a:p>
          <a:p>
            <a:pPr marL="646113" indent="-338138">
              <a:spcBef>
                <a:spcPts val="500"/>
              </a:spcBef>
              <a:buClrTx/>
              <a:buFontTx/>
              <a:buNone/>
              <a:tabLst>
                <a:tab pos="641350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625013" algn="l"/>
              </a:tabLst>
              <a:defRPr/>
            </a:pPr>
            <a:endParaRPr lang="en-US" sz="2000" b="1" dirty="0">
              <a:solidFill>
                <a:srgbClr val="558ED5"/>
              </a:solidFill>
              <a:latin typeface="Calibri" pitchFamily="32" charset="0"/>
              <a:cs typeface="Arial" charset="0"/>
            </a:endParaRPr>
          </a:p>
        </p:txBody>
      </p:sp>
      <p:pic>
        <p:nvPicPr>
          <p:cNvPr id="21509" name="Рисунок 4" descr="720px-US-NLM-PubMed-Logo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33375"/>
            <a:ext cx="54737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2018-05-15_20-31-1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2018-05-18_17-05-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2018-05-18_17-08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50"/>
            <a:ext cx="9144000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2018-05-18_17-12-1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775"/>
            <a:ext cx="91440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2018-05-18_17-13-5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2018-05-18_17-16-4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838"/>
            <a:ext cx="91440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2018-05-18_17-18-3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2018-05-18_17-20-2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663"/>
            <a:ext cx="9144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0070C0"/>
                </a:solidFill>
                <a:latin typeface="Calibri" pitchFamily="32" charset="0"/>
                <a:cs typeface="Arial" charset="0"/>
              </a:rPr>
              <a:t>Откуда мы берем знания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4213" y="1412875"/>
            <a:ext cx="5472112" cy="4752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>
              <a:spcBef>
                <a:spcPts val="600"/>
              </a:spcBef>
              <a:buClr>
                <a:srgbClr val="376092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alibri" pitchFamily="32" charset="0"/>
                <a:cs typeface="Arial" charset="0"/>
              </a:rPr>
              <a:t>Формальное обучение в институте</a:t>
            </a:r>
          </a:p>
          <a:p>
            <a:pPr marL="336550" indent="-336550">
              <a:spcBef>
                <a:spcPts val="700"/>
              </a:spcBef>
              <a:buClr>
                <a:srgbClr val="376092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sz="2800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Конференции</a:t>
            </a:r>
          </a:p>
          <a:p>
            <a:pPr marL="336550" indent="-336550">
              <a:spcBef>
                <a:spcPts val="700"/>
              </a:spcBef>
              <a:buClr>
                <a:srgbClr val="376092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sz="2800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Семинары</a:t>
            </a:r>
          </a:p>
          <a:p>
            <a:pPr marL="336550" indent="-336550">
              <a:spcBef>
                <a:spcPts val="700"/>
              </a:spcBef>
              <a:buClr>
                <a:srgbClr val="376092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sz="2800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Курсы</a:t>
            </a:r>
          </a:p>
          <a:p>
            <a:pPr marL="336550" indent="-336550">
              <a:spcBef>
                <a:spcPts val="700"/>
              </a:spcBef>
              <a:buClr>
                <a:srgbClr val="376092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sz="2800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Мастер-классы</a:t>
            </a:r>
          </a:p>
          <a:p>
            <a:pPr marL="336550" indent="-336550">
              <a:spcBef>
                <a:spcPts val="700"/>
              </a:spcBef>
              <a:buClr>
                <a:srgbClr val="376092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sz="2800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Круглые столы</a:t>
            </a:r>
          </a:p>
          <a:p>
            <a:pPr marL="336550" indent="-336550">
              <a:spcBef>
                <a:spcPts val="700"/>
              </a:spcBef>
              <a:buClr>
                <a:srgbClr val="376092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sz="2800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Лекции</a:t>
            </a:r>
          </a:p>
          <a:p>
            <a:pPr marL="336550" indent="-336550">
              <a:spcBef>
                <a:spcPts val="700"/>
              </a:spcBef>
              <a:buClr>
                <a:srgbClr val="376092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sz="2800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Книги</a:t>
            </a:r>
          </a:p>
          <a:p>
            <a:pPr marL="336550" indent="-336550">
              <a:spcBef>
                <a:spcPts val="700"/>
              </a:spcBef>
              <a:buClr>
                <a:srgbClr val="376092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sz="2800" dirty="0" err="1">
                <a:solidFill>
                  <a:srgbClr val="0070C0"/>
                </a:solidFill>
                <a:latin typeface="Calibri" pitchFamily="32" charset="0"/>
                <a:cs typeface="Arial" charset="0"/>
              </a:rPr>
              <a:t>Гайдлайны</a:t>
            </a:r>
            <a:endParaRPr lang="ru-RU" sz="2800" dirty="0">
              <a:solidFill>
                <a:srgbClr val="0070C0"/>
              </a:solidFill>
              <a:latin typeface="Calibri" pitchFamily="32" charset="0"/>
              <a:cs typeface="Arial" charset="0"/>
            </a:endParaRPr>
          </a:p>
          <a:p>
            <a:pPr marL="336550" indent="-336550">
              <a:spcBef>
                <a:spcPts val="700"/>
              </a:spcBef>
              <a:buClr>
                <a:srgbClr val="376092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sz="2800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Статьи в журналах </a:t>
            </a:r>
          </a:p>
          <a:p>
            <a:pPr marL="341313" indent="-336550">
              <a:spcBef>
                <a:spcPts val="700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ru-RU" sz="2800" dirty="0">
              <a:solidFill>
                <a:srgbClr val="376092"/>
              </a:solidFill>
              <a:latin typeface="Calibri" pitchFamily="32" charset="0"/>
              <a:cs typeface="Arial" charset="0"/>
            </a:endParaRPr>
          </a:p>
        </p:txBody>
      </p:sp>
      <p:sp>
        <p:nvSpPr>
          <p:cNvPr id="3076" name="AutoShape 3"/>
          <p:cNvSpPr>
            <a:spLocks/>
          </p:cNvSpPr>
          <p:nvPr/>
        </p:nvSpPr>
        <p:spPr bwMode="auto">
          <a:xfrm>
            <a:off x="4139952" y="1988840"/>
            <a:ext cx="648841" cy="4537223"/>
          </a:xfrm>
          <a:prstGeom prst="rightBrace">
            <a:avLst>
              <a:gd name="adj1" fmla="val 8352"/>
              <a:gd name="adj2" fmla="val 50000"/>
            </a:avLst>
          </a:prstGeom>
          <a:noFill/>
          <a:ln w="38160" cap="sq">
            <a:solidFill>
              <a:srgbClr val="37609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4932363" y="3860800"/>
            <a:ext cx="3343275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070C0"/>
                </a:solidFill>
                <a:latin typeface="Calibri" pitchFamily="32" charset="0"/>
              </a:rPr>
              <a:t>Интернет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2018-05-18_17-25-5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2018-05-18_17-23-3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8"/>
            <a:ext cx="91440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2018-05-18_17-35-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75"/>
            <a:ext cx="91440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2018-05-18_17-48-4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9144000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2018-05-18_17-47-4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138"/>
            <a:ext cx="9144000" cy="66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0070C0"/>
                </a:solidFill>
                <a:latin typeface="Calibri" pitchFamily="32" charset="0"/>
                <a:cs typeface="Arial" charset="0"/>
              </a:rPr>
              <a:t>Расширенный поиск (1)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457200" y="1535113"/>
            <a:ext cx="4835525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u="sng">
                <a:solidFill>
                  <a:srgbClr val="0070C0"/>
                </a:solidFill>
                <a:latin typeface="Calibri" pitchFamily="32" charset="0"/>
              </a:rPr>
              <a:t>Логические операторы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68313" y="2420938"/>
            <a:ext cx="4040187" cy="3951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>
              <a:spcBef>
                <a:spcPts val="800"/>
              </a:spcBef>
              <a:buClr>
                <a:srgbClr val="17375E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32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AND</a:t>
            </a:r>
          </a:p>
          <a:p>
            <a:pPr marL="336550" indent="-336550">
              <a:spcBef>
                <a:spcPts val="800"/>
              </a:spcBef>
              <a:buClr>
                <a:srgbClr val="17375E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32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OR</a:t>
            </a:r>
          </a:p>
          <a:p>
            <a:pPr marL="336550" indent="-336550">
              <a:spcBef>
                <a:spcPts val="800"/>
              </a:spcBef>
              <a:buClr>
                <a:srgbClr val="17375E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32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NOT</a:t>
            </a:r>
          </a:p>
          <a:p>
            <a:pPr marL="341313" indent="-336550">
              <a:spcBef>
                <a:spcPts val="800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3200" b="1" dirty="0">
              <a:solidFill>
                <a:srgbClr val="17375E"/>
              </a:solidFill>
              <a:latin typeface="Calibri" pitchFamily="32" charset="0"/>
              <a:cs typeface="Arial" charset="0"/>
            </a:endParaRPr>
          </a:p>
        </p:txBody>
      </p:sp>
      <p:pic>
        <p:nvPicPr>
          <p:cNvPr id="35845" name="Рисунок 6" descr="617_347_cbs_blue_boolean_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573463"/>
            <a:ext cx="69215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0070C0"/>
                </a:solidFill>
                <a:latin typeface="Calibri" pitchFamily="32" charset="0"/>
                <a:cs typeface="Arial" charset="0"/>
              </a:rPr>
              <a:t>Расширенный поиск (2)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360045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u="sng">
                <a:solidFill>
                  <a:srgbClr val="0070C0"/>
                </a:solidFill>
                <a:latin typeface="Calibri" pitchFamily="32" charset="0"/>
              </a:rPr>
              <a:t>Теги</a:t>
            </a:r>
            <a:endParaRPr lang="ru-RU" sz="2800" b="1" u="sng">
              <a:solidFill>
                <a:srgbClr val="0070C0"/>
              </a:solidFill>
              <a:latin typeface="Calibri" pitchFamily="32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9750" y="2420938"/>
            <a:ext cx="5545138" cy="3951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17375E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32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[au] </a:t>
            </a:r>
            <a:r>
              <a:rPr lang="ru-RU" sz="3200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– автор</a:t>
            </a:r>
          </a:p>
          <a:p>
            <a:pPr marL="336550" indent="-336550">
              <a:spcBef>
                <a:spcPts val="700"/>
              </a:spcBef>
              <a:buClr>
                <a:srgbClr val="17375E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32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[</a:t>
            </a:r>
            <a:r>
              <a:rPr lang="en-US" sz="3200" b="1" dirty="0" err="1">
                <a:solidFill>
                  <a:srgbClr val="0070C0"/>
                </a:solidFill>
                <a:latin typeface="Calibri" pitchFamily="32" charset="0"/>
                <a:cs typeface="Arial" charset="0"/>
              </a:rPr>
              <a:t>jt</a:t>
            </a:r>
            <a:r>
              <a:rPr lang="en-US" sz="32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]</a:t>
            </a:r>
            <a:r>
              <a:rPr lang="ru-RU" sz="32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– название журнала</a:t>
            </a:r>
          </a:p>
          <a:p>
            <a:pPr marL="336550" indent="-336550">
              <a:spcBef>
                <a:spcPts val="700"/>
              </a:spcBef>
              <a:buClr>
                <a:srgbClr val="17375E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32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[</a:t>
            </a:r>
            <a:r>
              <a:rPr lang="en-US" sz="3200" b="1" dirty="0" err="1">
                <a:solidFill>
                  <a:srgbClr val="0070C0"/>
                </a:solidFill>
                <a:latin typeface="Calibri" pitchFamily="32" charset="0"/>
                <a:cs typeface="Arial" charset="0"/>
              </a:rPr>
              <a:t>ti</a:t>
            </a:r>
            <a:r>
              <a:rPr lang="en-US" sz="32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]</a:t>
            </a:r>
            <a:r>
              <a:rPr lang="ru-RU" sz="32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– название статьи</a:t>
            </a:r>
          </a:p>
          <a:p>
            <a:pPr marL="336550" indent="-336550">
              <a:spcBef>
                <a:spcPts val="700"/>
              </a:spcBef>
              <a:buClr>
                <a:srgbClr val="17375E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32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[</a:t>
            </a:r>
            <a:r>
              <a:rPr lang="en-US" sz="3200" b="1" dirty="0" err="1">
                <a:solidFill>
                  <a:srgbClr val="0070C0"/>
                </a:solidFill>
                <a:latin typeface="Calibri" pitchFamily="32" charset="0"/>
                <a:cs typeface="Arial" charset="0"/>
              </a:rPr>
              <a:t>ab</a:t>
            </a:r>
            <a:r>
              <a:rPr lang="en-US" sz="32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]</a:t>
            </a:r>
            <a:r>
              <a:rPr lang="ru-RU" sz="32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– тезис</a:t>
            </a:r>
          </a:p>
          <a:p>
            <a:pPr marL="336550" indent="-336550">
              <a:spcBef>
                <a:spcPts val="700"/>
              </a:spcBef>
              <a:buClr>
                <a:srgbClr val="17375E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32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[la] </a:t>
            </a:r>
            <a:r>
              <a:rPr lang="en-US" sz="3200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– </a:t>
            </a:r>
            <a:r>
              <a:rPr lang="ru-RU" sz="3200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язык</a:t>
            </a:r>
          </a:p>
          <a:p>
            <a:pPr marL="336550" indent="-336550">
              <a:spcBef>
                <a:spcPts val="700"/>
              </a:spcBef>
              <a:buClr>
                <a:srgbClr val="17375E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32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[</a:t>
            </a:r>
            <a:r>
              <a:rPr lang="en-US" sz="3200" b="1" dirty="0" err="1">
                <a:solidFill>
                  <a:srgbClr val="0070C0"/>
                </a:solidFill>
                <a:latin typeface="Calibri" pitchFamily="32" charset="0"/>
                <a:cs typeface="Arial" charset="0"/>
              </a:rPr>
              <a:t>mh</a:t>
            </a:r>
            <a:r>
              <a:rPr lang="en-US" sz="32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] </a:t>
            </a:r>
            <a:r>
              <a:rPr lang="en-US" sz="3200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– </a:t>
            </a:r>
            <a:r>
              <a:rPr lang="en-US" sz="3200" dirty="0" err="1">
                <a:solidFill>
                  <a:srgbClr val="0070C0"/>
                </a:solidFill>
                <a:latin typeface="Calibri" pitchFamily="32" charset="0"/>
                <a:cs typeface="Arial" charset="0"/>
              </a:rPr>
              <a:t>MeSH</a:t>
            </a:r>
            <a:r>
              <a:rPr lang="ru-RU" sz="3200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 термин</a:t>
            </a:r>
          </a:p>
          <a:p>
            <a:pPr marL="341313" indent="-336550">
              <a:spcBef>
                <a:spcPts val="700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ru-RU" sz="2800" dirty="0">
              <a:solidFill>
                <a:srgbClr val="0070C0"/>
              </a:solidFill>
              <a:latin typeface="Calibri" pitchFamily="32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 descr="2018-05-15_21-33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719138"/>
            <a:ext cx="75438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 descr="2018-05-18_17-39-5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 descr="2018-05-18_17-44-5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075"/>
            <a:ext cx="914400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070C0"/>
                </a:solidFill>
                <a:latin typeface="Calibri" pitchFamily="32" charset="0"/>
                <a:cs typeface="Arial" charset="0"/>
              </a:rPr>
              <a:t>Как быстро знания появляются на бумаге</a:t>
            </a:r>
          </a:p>
        </p:txBody>
      </p:sp>
      <p:cxnSp>
        <p:nvCxnSpPr>
          <p:cNvPr id="2" name="AutoShape 2"/>
          <p:cNvCxnSpPr>
            <a:cxnSpLocks noChangeShapeType="1"/>
          </p:cNvCxnSpPr>
          <p:nvPr/>
        </p:nvCxnSpPr>
        <p:spPr bwMode="auto">
          <a:xfrm>
            <a:off x="611188" y="5732463"/>
            <a:ext cx="7848600" cy="1587"/>
          </a:xfrm>
          <a:prstGeom prst="straightConnector1">
            <a:avLst/>
          </a:prstGeom>
          <a:noFill/>
          <a:ln w="69840" cap="sq">
            <a:solidFill>
              <a:srgbClr val="005C2A"/>
            </a:solidFill>
            <a:miter lim="800000"/>
            <a:headEnd/>
            <a:tailEnd type="arrow" w="med" len="med"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</p:cxn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7667625" y="6021388"/>
            <a:ext cx="14763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5C2A"/>
                </a:solidFill>
                <a:latin typeface="Calibri" pitchFamily="32" charset="0"/>
              </a:rPr>
              <a:t>Время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611188" y="5438775"/>
            <a:ext cx="1587" cy="588963"/>
          </a:xfrm>
          <a:prstGeom prst="line">
            <a:avLst/>
          </a:prstGeom>
          <a:noFill/>
          <a:ln w="41400" cap="sq">
            <a:solidFill>
              <a:srgbClr val="005C2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 rot="-3660000">
            <a:off x="372269" y="4242594"/>
            <a:ext cx="21637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5C2A"/>
                </a:solidFill>
                <a:latin typeface="Calibri" pitchFamily="32" charset="0"/>
              </a:rPr>
              <a:t>Гиппократ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 rot="-3660000">
            <a:off x="1174751" y="4587875"/>
            <a:ext cx="1295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1B56B5"/>
                </a:solidFill>
                <a:latin typeface="Calibri" pitchFamily="32" charset="0"/>
              </a:rPr>
              <a:t>Гален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 rot="-3840000">
            <a:off x="2093913" y="4381500"/>
            <a:ext cx="18002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5C2A"/>
                </a:solidFill>
                <a:latin typeface="Calibri" pitchFamily="32" charset="0"/>
              </a:rPr>
              <a:t>Гарвей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 rot="-3600000">
            <a:off x="6958807" y="4017169"/>
            <a:ext cx="2338387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1B56B5"/>
                </a:solidFill>
                <a:latin typeface="Calibri" pitchFamily="32" charset="0"/>
              </a:rPr>
              <a:t>Оригинальные исследования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 rot="-3540000">
            <a:off x="5959475" y="4037013"/>
            <a:ext cx="25209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5C2A"/>
                </a:solidFill>
                <a:latin typeface="Calibri" pitchFamily="32" charset="0"/>
              </a:rPr>
              <a:t>Обзоры</a:t>
            </a:r>
            <a:endParaRPr lang="ru-RU" sz="2000" b="1">
              <a:solidFill>
                <a:srgbClr val="005C2A"/>
              </a:solidFill>
              <a:latin typeface="Calibri" pitchFamily="32" charset="0"/>
            </a:endParaRP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 rot="-3660000">
            <a:off x="5037138" y="4240212"/>
            <a:ext cx="22225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1B56B5"/>
                </a:solidFill>
                <a:latin typeface="Calibri" pitchFamily="32" charset="0"/>
              </a:rPr>
              <a:t>Гайдлайны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 rot="-3600000">
            <a:off x="4094957" y="3579019"/>
            <a:ext cx="280828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5C2A"/>
                </a:solidFill>
                <a:latin typeface="Calibri" pitchFamily="32" charset="0"/>
              </a:rPr>
              <a:t>Руководства и прочие монографии</a:t>
            </a: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 rot="-3660000">
            <a:off x="2830513" y="4208463"/>
            <a:ext cx="2159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C00000"/>
                </a:solidFill>
                <a:latin typeface="Calibri" pitchFamily="32" charset="0"/>
              </a:rPr>
              <a:t>Учебники</a:t>
            </a:r>
          </a:p>
        </p:txBody>
      </p:sp>
      <p:sp>
        <p:nvSpPr>
          <p:cNvPr id="5134" name="AutoShape 13"/>
          <p:cNvSpPr>
            <a:spLocks/>
          </p:cNvSpPr>
          <p:nvPr/>
        </p:nvSpPr>
        <p:spPr bwMode="auto">
          <a:xfrm rot="5400000">
            <a:off x="7416007" y="2385219"/>
            <a:ext cx="647700" cy="2160587"/>
          </a:xfrm>
          <a:prstGeom prst="leftBrace">
            <a:avLst>
              <a:gd name="adj1" fmla="val 8339"/>
              <a:gd name="adj2" fmla="val 50000"/>
            </a:avLst>
          </a:prstGeom>
          <a:noFill/>
          <a:ln w="38160" cap="sq">
            <a:solidFill>
              <a:srgbClr val="558ED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875463" y="2636838"/>
            <a:ext cx="165735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+mn-ea"/>
                <a:cs typeface="Arial" charset="0"/>
              </a:rPr>
              <a:t>Статьи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 descr="2018-05-18_17-54-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91440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51938" cy="525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9144000" cy="579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275" y="260350"/>
            <a:ext cx="9185275" cy="583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836613"/>
            <a:ext cx="9148763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23850" y="6067425"/>
            <a:ext cx="84963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254061"/>
                </a:solidFill>
                <a:latin typeface="Calibri" pitchFamily="32" charset="0"/>
              </a:rPr>
              <a:t>Zhao D, Zhang B. Interact Cardiovasc Thorac Surg. 2014 Dec;19(6):1036-9.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68313" y="476250"/>
            <a:ext cx="8229600" cy="77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b="1">
                <a:solidFill>
                  <a:srgbClr val="0070C0"/>
                </a:solidFill>
                <a:latin typeface="Calibri" pitchFamily="32" charset="0"/>
              </a:rPr>
              <a:t>Single Citation Matcher</a:t>
            </a:r>
          </a:p>
        </p:txBody>
      </p:sp>
      <p:pic>
        <p:nvPicPr>
          <p:cNvPr id="46083" name="Рисунок 3" descr="2018-05-18_17-57-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21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9144000" cy="591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765175"/>
            <a:ext cx="8088313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9144000" cy="465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549275"/>
            <a:ext cx="8053388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9144000" cy="5884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68313" y="26368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cs typeface="Arial" charset="0"/>
              </a:rPr>
              <a:t>Что читать?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b="1">
                <a:solidFill>
                  <a:srgbClr val="0070C0"/>
                </a:solidFill>
                <a:latin typeface="Calibri" pitchFamily="32" charset="0"/>
              </a:rPr>
              <a:t>“</a:t>
            </a:r>
            <a:r>
              <a:rPr lang="ru-RU" sz="4400" b="1">
                <a:solidFill>
                  <a:srgbClr val="0070C0"/>
                </a:solidFill>
                <a:latin typeface="Calibri" pitchFamily="32" charset="0"/>
              </a:rPr>
              <a:t>Мой </a:t>
            </a:r>
            <a:r>
              <a:rPr lang="en-US" sz="4400" b="1">
                <a:solidFill>
                  <a:srgbClr val="0070C0"/>
                </a:solidFill>
                <a:latin typeface="Calibri" pitchFamily="32" charset="0"/>
              </a:rPr>
              <a:t>PubMed”</a:t>
            </a:r>
          </a:p>
        </p:txBody>
      </p:sp>
      <p:pic>
        <p:nvPicPr>
          <p:cNvPr id="51203" name="Рисунок 3" descr="2018-05-18_17-58-2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9400"/>
            <a:ext cx="91440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587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9144000" cy="586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1" descr="2018-05-15_20-06-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800" b="1" cap="all" dirty="0" smtClean="0">
                <a:solidFill>
                  <a:srgbClr val="0070C0"/>
                </a:solidFill>
                <a:cs typeface="Arial" charset="0"/>
              </a:rPr>
              <a:t>Доступ к полным текстам</a:t>
            </a:r>
            <a:endParaRPr lang="ru-RU" sz="4800" b="1" cap="all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cap="all" dirty="0" smtClean="0">
                <a:solidFill>
                  <a:srgbClr val="099316"/>
                </a:solidFill>
                <a:cs typeface="Arial" charset="0"/>
              </a:rPr>
              <a:t>Легальный</a:t>
            </a:r>
          </a:p>
        </p:txBody>
      </p:sp>
      <p:sp>
        <p:nvSpPr>
          <p:cNvPr id="55300" name="Содержимое 4"/>
          <p:cNvSpPr>
            <a:spLocks noGrp="1"/>
          </p:cNvSpPr>
          <p:nvPr>
            <p:ph sz="half" idx="2"/>
          </p:nvPr>
        </p:nvSpPr>
        <p:spPr>
          <a:xfrm>
            <a:off x="468313" y="2565400"/>
            <a:ext cx="6624637" cy="3951288"/>
          </a:xfrm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ru-RU" sz="2800" smtClean="0">
                <a:solidFill>
                  <a:srgbClr val="0070C0"/>
                </a:solidFill>
              </a:rPr>
              <a:t>Подписка/покупка (</a:t>
            </a:r>
            <a:r>
              <a:rPr lang="en-US" sz="2800" b="1" smtClean="0">
                <a:solidFill>
                  <a:srgbClr val="0070C0"/>
                </a:solidFill>
              </a:rPr>
              <a:t>$$$</a:t>
            </a:r>
            <a:r>
              <a:rPr lang="en-US" sz="280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Font typeface="Arial" charset="0"/>
              <a:buChar char="•"/>
            </a:pPr>
            <a:r>
              <a:rPr lang="ru-RU" sz="2800" smtClean="0">
                <a:solidFill>
                  <a:srgbClr val="0070C0"/>
                </a:solidFill>
              </a:rPr>
              <a:t>Библиотека</a:t>
            </a:r>
            <a:endParaRPr lang="en-US" sz="2800" smtClean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Char char="•"/>
            </a:pPr>
            <a:r>
              <a:rPr lang="ru-RU" sz="2800" smtClean="0">
                <a:solidFill>
                  <a:srgbClr val="0070C0"/>
                </a:solidFill>
              </a:rPr>
              <a:t>Письмо авторам</a:t>
            </a:r>
          </a:p>
          <a:p>
            <a:pPr marL="0" indent="0">
              <a:buFont typeface="Arial" charset="0"/>
              <a:buChar char="•"/>
            </a:pPr>
            <a:r>
              <a:rPr lang="en-US" sz="2800" b="1" smtClean="0">
                <a:solidFill>
                  <a:srgbClr val="0070C0"/>
                </a:solidFill>
              </a:rPr>
              <a:t>ResearchGate</a:t>
            </a:r>
            <a:endParaRPr lang="ru-RU" sz="2800" b="1" smtClean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Char char="•"/>
            </a:pPr>
            <a:r>
              <a:rPr lang="en-US" sz="2800" b="1" smtClean="0">
                <a:solidFill>
                  <a:srgbClr val="0070C0"/>
                </a:solidFill>
              </a:rPr>
              <a:t>Unpaywall</a:t>
            </a:r>
            <a:endParaRPr lang="ru-RU" sz="2800" b="1" smtClean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Char char="•"/>
            </a:pPr>
            <a:r>
              <a:rPr lang="en-US" sz="2000" smtClean="0">
                <a:solidFill>
                  <a:srgbClr val="0070C0"/>
                </a:solidFill>
              </a:rPr>
              <a:t>https://4sciencedirect.wordpress.com/</a:t>
            </a:r>
            <a:endParaRPr lang="ru-RU" sz="2000" smtClean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cap="all" dirty="0" smtClean="0">
                <a:solidFill>
                  <a:srgbClr val="FF0000"/>
                </a:solidFill>
                <a:cs typeface="Arial" charset="0"/>
              </a:rPr>
              <a:t>Нелегальный</a:t>
            </a:r>
          </a:p>
        </p:txBody>
      </p:sp>
      <p:sp>
        <p:nvSpPr>
          <p:cNvPr id="55302" name="Содержимое 6"/>
          <p:cNvSpPr>
            <a:spLocks noGrp="1"/>
          </p:cNvSpPr>
          <p:nvPr>
            <p:ph sz="quarter" idx="4"/>
          </p:nvPr>
        </p:nvSpPr>
        <p:spPr>
          <a:xfrm>
            <a:off x="4643438" y="2565400"/>
            <a:ext cx="4041775" cy="3951288"/>
          </a:xfrm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en-US" sz="3600" b="1" smtClean="0">
                <a:solidFill>
                  <a:srgbClr val="0070C0"/>
                </a:solidFill>
              </a:rPr>
              <a:t>Sci-Hub</a:t>
            </a:r>
          </a:p>
          <a:p>
            <a:pPr marL="0" indent="0">
              <a:buFont typeface="Arial" charset="0"/>
              <a:buChar char="•"/>
            </a:pPr>
            <a:r>
              <a:rPr lang="en-US" sz="3600" b="1" smtClean="0">
                <a:solidFill>
                  <a:srgbClr val="0070C0"/>
                </a:solidFill>
              </a:rPr>
              <a:t>Libgen</a:t>
            </a:r>
            <a:endParaRPr lang="ru-RU" sz="3600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6" descr="2018-05-12_11-33-3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9144000" cy="4356100"/>
          </a:xfrm>
          <a:prstGeom prst="rect">
            <a:avLst/>
          </a:prstGeom>
          <a:noFill/>
          <a:ln w="9525">
            <a:solidFill>
              <a:srgbClr val="163FE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6" descr="Без названия (1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9573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Рисунок 7" descr="2018-05-12_11-21-4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575"/>
            <a:ext cx="9144000" cy="3984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6" descr="2018-05-11_21-26-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40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1" descr="2018-05-11_21-30-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33450"/>
            <a:ext cx="786447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Рисунок 2" descr="Без названия (2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287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08400" y="188913"/>
            <a:ext cx="51831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163FEE"/>
                </a:solidFill>
                <a:latin typeface="+mn-lt"/>
              </a:rPr>
              <a:t>https://4sciencedirect.wordpress.com/</a:t>
            </a:r>
            <a:endParaRPr lang="ru-RU" sz="2400" b="1" dirty="0">
              <a:solidFill>
                <a:srgbClr val="163FEE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2" descr="2018-05-11_21-47-0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9144000" cy="45481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0419" name="Прямоугольник 3"/>
          <p:cNvSpPr>
            <a:spLocks noChangeArrowheads="1"/>
          </p:cNvSpPr>
          <p:nvPr/>
        </p:nvSpPr>
        <p:spPr bwMode="auto">
          <a:xfrm>
            <a:off x="2825750" y="476250"/>
            <a:ext cx="3500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Calibri" pitchFamily="32" charset="0"/>
                <a:cs typeface="Arial" charset="0"/>
              </a:rPr>
              <a:t>Sci-Hub.xxx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5600" y="0"/>
            <a:ext cx="3708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Осторожно: НЕЛЕГАЛЬНО!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8-06-19_22-55-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328592"/>
          </a:xfrm>
          <a:prstGeom prst="rect">
            <a:avLst/>
          </a:prstGeom>
        </p:spPr>
      </p:pic>
      <p:pic>
        <p:nvPicPr>
          <p:cNvPr id="2" name="Рисунок 1" descr="2018-05-15_19-23-3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648811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https://www.scimagojr.com/countryrank.php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1" descr="2018-05-11_21-49-2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Рисунок 2" descr="2018-05-11_21-50-5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938338"/>
            <a:ext cx="7416800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Прямоугольник 3"/>
          <p:cNvSpPr>
            <a:spLocks noChangeArrowheads="1"/>
          </p:cNvSpPr>
          <p:nvPr/>
        </p:nvSpPr>
        <p:spPr bwMode="auto">
          <a:xfrm>
            <a:off x="2916238" y="476250"/>
            <a:ext cx="3271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Calibri" pitchFamily="32" charset="0"/>
                <a:cs typeface="Arial" charset="0"/>
              </a:rPr>
              <a:t>Libgen.xxx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5600" y="0"/>
            <a:ext cx="3708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Осторожно: НЕЛЕГАЛЬНО!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2" descr="2018-05-15_20-36-5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6381750"/>
            <a:ext cx="9144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http://www.sciencemag.org/news/2016/04/whos-downloading-pirated-papers-everyone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2468" name="Рисунок 4" descr="2018-05-15_20-39-4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91440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Как читать статью?</a:t>
            </a: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457200" y="1844675"/>
            <a:ext cx="8223250" cy="427513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Название</a:t>
            </a: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Абстракт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(</a:t>
            </a:r>
            <a:r>
              <a:rPr lang="en-US" sz="3600" b="1" dirty="0" smtClean="0">
                <a:solidFill>
                  <a:srgbClr val="0070C0"/>
                </a:solidFill>
              </a:rPr>
              <a:t>IMRAD</a:t>
            </a:r>
            <a:r>
              <a:rPr lang="en-US" sz="3600" dirty="0" smtClean="0">
                <a:solidFill>
                  <a:srgbClr val="0070C0"/>
                </a:solidFill>
              </a:rPr>
              <a:t>)</a:t>
            </a:r>
            <a:endParaRPr lang="ru-RU" sz="3600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Таблицы, схемы, рисунки</a:t>
            </a: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Материал и Методы</a:t>
            </a: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Результаты</a:t>
            </a:r>
          </a:p>
          <a:p>
            <a:pPr>
              <a:buFont typeface="Arial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</a:rPr>
              <a:t>Выводы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cxnSp>
        <p:nvCxnSpPr>
          <p:cNvPr id="63492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755576" y="5445224"/>
            <a:ext cx="2016125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3960813" cy="3097213"/>
          </a:xfrm>
        </p:spPr>
        <p:txBody>
          <a:bodyPr/>
          <a:lstStyle/>
          <a:p>
            <a:pPr indent="-338138">
              <a:buClrTx/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smtClean="0">
                <a:solidFill>
                  <a:srgbClr val="0070C0"/>
                </a:solidFill>
              </a:rPr>
              <a:t>ed</a:t>
            </a:r>
            <a:r>
              <a:rPr lang="ru-RU" sz="3600" smtClean="0">
                <a:solidFill>
                  <a:srgbClr val="0070C0"/>
                </a:solidFill>
              </a:rPr>
              <a:t>X.org </a:t>
            </a:r>
          </a:p>
          <a:p>
            <a:pPr indent="-338138">
              <a:buClrTx/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smtClean="0">
                <a:solidFill>
                  <a:srgbClr val="0070C0"/>
                </a:solidFill>
              </a:rPr>
              <a:t>C</a:t>
            </a:r>
            <a:r>
              <a:rPr lang="en-US" sz="3600" b="1" smtClean="0">
                <a:solidFill>
                  <a:srgbClr val="0070C0"/>
                </a:solidFill>
              </a:rPr>
              <a:t>oursera</a:t>
            </a:r>
            <a:r>
              <a:rPr lang="ru-RU" sz="3600" b="1" smtClean="0">
                <a:solidFill>
                  <a:srgbClr val="0070C0"/>
                </a:solidFill>
              </a:rPr>
              <a:t>.org</a:t>
            </a:r>
          </a:p>
          <a:p>
            <a:pPr indent="-338138">
              <a:buClrTx/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smtClean="0">
                <a:solidFill>
                  <a:srgbClr val="0070C0"/>
                </a:solidFill>
              </a:rPr>
              <a:t>U</a:t>
            </a:r>
            <a:r>
              <a:rPr lang="en-US" sz="3600" smtClean="0">
                <a:solidFill>
                  <a:srgbClr val="0070C0"/>
                </a:solidFill>
              </a:rPr>
              <a:t>demy</a:t>
            </a:r>
            <a:r>
              <a:rPr lang="ru-RU" sz="3600" smtClean="0">
                <a:solidFill>
                  <a:srgbClr val="0070C0"/>
                </a:solidFill>
              </a:rPr>
              <a:t>.com</a:t>
            </a:r>
          </a:p>
          <a:p>
            <a:pPr indent="-338138">
              <a:buClrTx/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smtClean="0">
                <a:solidFill>
                  <a:srgbClr val="0070C0"/>
                </a:solidFill>
              </a:rPr>
              <a:t>S</a:t>
            </a:r>
            <a:r>
              <a:rPr lang="en-US" sz="3600" smtClean="0">
                <a:solidFill>
                  <a:srgbClr val="0070C0"/>
                </a:solidFill>
              </a:rPr>
              <a:t>killshare</a:t>
            </a:r>
            <a:r>
              <a:rPr lang="ru-RU" sz="3600" smtClean="0">
                <a:solidFill>
                  <a:srgbClr val="0070C0"/>
                </a:solidFill>
              </a:rPr>
              <a:t>.com</a:t>
            </a:r>
          </a:p>
          <a:p>
            <a:pPr indent="-338138">
              <a:buClrTx/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smtClean="0">
                <a:solidFill>
                  <a:srgbClr val="0070C0"/>
                </a:solidFill>
              </a:rPr>
              <a:t>F</a:t>
            </a:r>
            <a:r>
              <a:rPr lang="en-US" sz="3600" smtClean="0">
                <a:solidFill>
                  <a:srgbClr val="0070C0"/>
                </a:solidFill>
              </a:rPr>
              <a:t>utureLearn</a:t>
            </a:r>
            <a:r>
              <a:rPr lang="ru-RU" sz="3600" smtClean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250825" y="549275"/>
            <a:ext cx="8642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70C0"/>
                </a:solidFill>
                <a:latin typeface="Calibri" pitchFamily="32" charset="0"/>
                <a:cs typeface="Arial" charset="0"/>
              </a:rPr>
              <a:t>Онлайн курсы</a:t>
            </a:r>
            <a:endParaRPr lang="ru-RU" sz="2000">
              <a:solidFill>
                <a:srgbClr val="0070C0"/>
              </a:solidFill>
            </a:endParaRPr>
          </a:p>
        </p:txBody>
      </p:sp>
      <p:pic>
        <p:nvPicPr>
          <p:cNvPr id="64516" name="Рисунок 6" descr="Без названия (5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844675"/>
            <a:ext cx="21907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Рисунок 7" descr="Без названия (6)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437063"/>
            <a:ext cx="324008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Рисунок 8" descr="Без названия (7)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2852738"/>
            <a:ext cx="25923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Рисунок 9" descr="Без названия (8)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5516563"/>
            <a:ext cx="287972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Рисунок 10" descr="Без названия (4)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946275"/>
            <a:ext cx="1655763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5667375"/>
            <a:ext cx="8642350" cy="11906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smtClean="0">
                <a:solidFill>
                  <a:srgbClr val="C00000"/>
                </a:solidFill>
              </a:rPr>
              <a:t>https://lagunita.stanford.edu/courses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8" y="215900"/>
            <a:ext cx="2109787" cy="149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292100" y="2038350"/>
            <a:ext cx="8637588" cy="283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COURSE SYLLABUS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+mn-lt"/>
              </a:rPr>
              <a:t>Unit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 1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Introduction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principles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of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effective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writing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cutting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unnecessary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clutter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+mn-lt"/>
              </a:rPr>
              <a:t>Unit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 2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Principles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of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effective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writing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verbs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+mn-lt"/>
              </a:rPr>
              <a:t>Unit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 3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Crafting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better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sentences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and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paragraphs</a:t>
            </a:r>
            <a:endParaRPr lang="ru-RU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+mn-lt"/>
              </a:rPr>
              <a:t>Unit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 4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Organization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and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streamlining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the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writing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process</a:t>
            </a:r>
            <a:endParaRPr lang="ru-RU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+mn-lt"/>
              </a:rPr>
              <a:t>Unit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 5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The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format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of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an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original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manuscript</a:t>
            </a:r>
            <a:endParaRPr lang="ru-RU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+mn-lt"/>
              </a:rPr>
              <a:t>Unit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 6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Reviews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commentaries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and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opinion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pieces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and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the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publication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process</a:t>
            </a:r>
            <a:endParaRPr lang="ru-RU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+mn-lt"/>
              </a:rPr>
              <a:t>Unit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 7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Issues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in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scientific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writing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plagiarism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authorship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ghostwriting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reproducible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research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+mn-lt"/>
              </a:rPr>
              <a:t>Unit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 8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How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to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do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a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peer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review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and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how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to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communicate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with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the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lay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public</a:t>
            </a:r>
            <a:endParaRPr lang="ru-R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2411413" y="576263"/>
            <a:ext cx="6732587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Writing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Sciences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8" y="215900"/>
            <a:ext cx="2109787" cy="149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292100" y="2038350"/>
            <a:ext cx="8637588" cy="310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COURSE SYLLABUS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+mj-lt"/>
              </a:rPr>
              <a:t>Unit</a:t>
            </a:r>
            <a:r>
              <a:rPr lang="ru-RU" b="1" dirty="0">
                <a:solidFill>
                  <a:srgbClr val="000000"/>
                </a:solidFill>
                <a:latin typeface="+mj-lt"/>
              </a:rPr>
              <a:t> 1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Descriptive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statistics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and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looking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at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data</a:t>
            </a:r>
            <a:endParaRPr lang="ru-RU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+mj-lt"/>
              </a:rPr>
              <a:t>Unit</a:t>
            </a:r>
            <a:r>
              <a:rPr lang="ru-RU" b="1" dirty="0">
                <a:solidFill>
                  <a:srgbClr val="000000"/>
                </a:solidFill>
                <a:latin typeface="+mj-lt"/>
              </a:rPr>
              <a:t> 2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Review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of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study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designs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measures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of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disease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risk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and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association</a:t>
            </a:r>
            <a:endParaRPr lang="ru-RU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+mj-lt"/>
              </a:rPr>
              <a:t>Unit</a:t>
            </a:r>
            <a:r>
              <a:rPr lang="ru-RU" b="1" dirty="0">
                <a:solidFill>
                  <a:srgbClr val="000000"/>
                </a:solidFill>
                <a:latin typeface="+mj-lt"/>
              </a:rPr>
              <a:t> 3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Probability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Bayes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'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Rule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Diagnostic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Testing</a:t>
            </a:r>
            <a:endParaRPr lang="ru-RU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+mj-lt"/>
              </a:rPr>
              <a:t>Unit</a:t>
            </a:r>
            <a:r>
              <a:rPr lang="ru-RU" b="1" dirty="0">
                <a:solidFill>
                  <a:srgbClr val="000000"/>
                </a:solidFill>
                <a:latin typeface="+mj-lt"/>
              </a:rPr>
              <a:t> 4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Probability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distributions</a:t>
            </a:r>
            <a:endParaRPr lang="ru-RU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+mj-lt"/>
              </a:rPr>
              <a:t>Unit</a:t>
            </a:r>
            <a:r>
              <a:rPr lang="ru-RU" b="1" dirty="0">
                <a:solidFill>
                  <a:srgbClr val="000000"/>
                </a:solidFill>
                <a:latin typeface="+mj-lt"/>
              </a:rPr>
              <a:t> 5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Statistical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inference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confidence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intervals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and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hypothesis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testing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+mj-lt"/>
              </a:rPr>
              <a:t>Unit</a:t>
            </a:r>
            <a:r>
              <a:rPr lang="ru-RU" b="1" dirty="0">
                <a:solidFill>
                  <a:srgbClr val="000000"/>
                </a:solidFill>
                <a:latin typeface="+mj-lt"/>
              </a:rPr>
              <a:t> 6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P-value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pitfalls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types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I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and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type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II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error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statistical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power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overview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of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statistical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tests</a:t>
            </a:r>
            <a:endParaRPr lang="ru-RU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+mj-lt"/>
              </a:rPr>
              <a:t>Unit</a:t>
            </a:r>
            <a:r>
              <a:rPr lang="ru-RU" b="1" dirty="0">
                <a:solidFill>
                  <a:srgbClr val="000000"/>
                </a:solidFill>
                <a:latin typeface="+mj-lt"/>
              </a:rPr>
              <a:t> 7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Tests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for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comparing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groups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unadjusted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);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introduction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to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survival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analysis</a:t>
            </a:r>
            <a:endParaRPr lang="ru-RU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+mj-lt"/>
              </a:rPr>
              <a:t>Unit</a:t>
            </a:r>
            <a:r>
              <a:rPr lang="ru-RU" b="1" dirty="0">
                <a:solidFill>
                  <a:srgbClr val="000000"/>
                </a:solidFill>
                <a:latin typeface="+mj-lt"/>
              </a:rPr>
              <a:t> 8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Regression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analysis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linear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correlation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and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regression</a:t>
            </a:r>
            <a:endParaRPr lang="ru-RU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+mj-lt"/>
              </a:rPr>
              <a:t>Unit</a:t>
            </a:r>
            <a:r>
              <a:rPr lang="ru-RU" b="1" dirty="0">
                <a:solidFill>
                  <a:srgbClr val="000000"/>
                </a:solidFill>
                <a:latin typeface="+mj-lt"/>
              </a:rPr>
              <a:t> 9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Logistic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regression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and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Cox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regression</a:t>
            </a:r>
            <a:endParaRPr lang="ru-RU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3132138" y="549275"/>
            <a:ext cx="543560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Statistics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Medicine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250825" y="5667375"/>
            <a:ext cx="864235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https://lagunita.stanford.edu/courses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1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716588"/>
            <a:ext cx="9144000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https://www.coursera.org/learn/clinical-trials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716588"/>
            <a:ext cx="9144000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https://www.coursera.org/learn/systematic-review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1950" cy="609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468313" y="2708275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cs typeface="Arial" charset="0"/>
              </a:rPr>
              <a:t>Полезные ресурсы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549275"/>
            <a:ext cx="86423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70C0"/>
                </a:solidFill>
                <a:latin typeface="+mj-lt"/>
              </a:rPr>
              <a:t>Сайты профессиональных сообществ</a:t>
            </a:r>
          </a:p>
        </p:txBody>
      </p:sp>
      <p:sp>
        <p:nvSpPr>
          <p:cNvPr id="71683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ru-RU" smtClean="0">
                <a:solidFill>
                  <a:srgbClr val="0070C0"/>
                </a:solidFill>
              </a:rPr>
              <a:t>Гайдлайны</a:t>
            </a:r>
          </a:p>
          <a:p>
            <a:pPr>
              <a:buFont typeface="Arial" charset="0"/>
              <a:buChar char="•"/>
            </a:pPr>
            <a:r>
              <a:rPr lang="ru-RU" smtClean="0">
                <a:solidFill>
                  <a:srgbClr val="0070C0"/>
                </a:solidFill>
              </a:rPr>
              <a:t>Журналы</a:t>
            </a:r>
          </a:p>
          <a:p>
            <a:pPr>
              <a:buFont typeface="Arial" charset="0"/>
              <a:buChar char="•"/>
            </a:pPr>
            <a:r>
              <a:rPr lang="ru-RU" smtClean="0">
                <a:solidFill>
                  <a:srgbClr val="0070C0"/>
                </a:solidFill>
              </a:rPr>
              <a:t>Видеолекции</a:t>
            </a:r>
          </a:p>
          <a:p>
            <a:pPr>
              <a:buFont typeface="Arial" charset="0"/>
              <a:buChar char="•"/>
            </a:pPr>
            <a:r>
              <a:rPr lang="ru-RU" smtClean="0">
                <a:solidFill>
                  <a:srgbClr val="0070C0"/>
                </a:solidFill>
              </a:rPr>
              <a:t>Калькуляторы рисков</a:t>
            </a:r>
          </a:p>
          <a:p>
            <a:pPr>
              <a:buFont typeface="Arial" charset="0"/>
              <a:buChar char="•"/>
            </a:pPr>
            <a:r>
              <a:rPr lang="ru-RU" smtClean="0">
                <a:solidFill>
                  <a:srgbClr val="0070C0"/>
                </a:solidFill>
              </a:rPr>
              <a:t>Стажировки</a:t>
            </a:r>
          </a:p>
          <a:p>
            <a:pPr>
              <a:buFont typeface="Arial" charset="0"/>
              <a:buChar char="•"/>
            </a:pPr>
            <a:r>
              <a:rPr lang="ru-RU" smtClean="0">
                <a:solidFill>
                  <a:srgbClr val="0070C0"/>
                </a:solidFill>
              </a:rPr>
              <a:t>Приложения для смартфонов</a:t>
            </a:r>
          </a:p>
          <a:p>
            <a:pPr>
              <a:buFont typeface="Arial" charset="0"/>
              <a:buChar char="•"/>
            </a:pPr>
            <a:r>
              <a:rPr lang="ru-RU" smtClean="0">
                <a:solidFill>
                  <a:srgbClr val="0070C0"/>
                </a:solidFill>
              </a:rPr>
              <a:t>Полезные ссылки</a:t>
            </a:r>
          </a:p>
          <a:p>
            <a:pPr>
              <a:buFont typeface="Arial" charset="0"/>
              <a:buChar char="•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2018-05-15_19-26-4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1" descr="2018-05-15_19-23-3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4" descr="2018-05-15_19-29-0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875"/>
            <a:ext cx="9144000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648811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https://www.scimagojr.com/countryrank.php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981075"/>
            <a:ext cx="1655762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07" name="Рисунок 1" descr="Без названия (3)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549275"/>
            <a:ext cx="14414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Содержимое 4"/>
          <p:cNvSpPr>
            <a:spLocks noGrp="1"/>
          </p:cNvSpPr>
          <p:nvPr>
            <p:ph idx="1"/>
          </p:nvPr>
        </p:nvSpPr>
        <p:spPr>
          <a:xfrm>
            <a:off x="468313" y="2420938"/>
            <a:ext cx="8223250" cy="3770312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 smtClean="0">
                <a:solidFill>
                  <a:srgbClr val="0070C0"/>
                </a:solidFill>
              </a:rPr>
              <a:t>Каналы университетов и медицинских центров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 smtClean="0">
                <a:solidFill>
                  <a:srgbClr val="0070C0"/>
                </a:solidFill>
              </a:rPr>
              <a:t>Профессиональные группы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 smtClean="0">
                <a:solidFill>
                  <a:srgbClr val="0070C0"/>
                </a:solidFill>
              </a:rPr>
              <a:t>Персональные странички/блоги лидеров</a:t>
            </a:r>
          </a:p>
          <a:p>
            <a:pPr>
              <a:buFont typeface="Arial" charset="0"/>
              <a:buChar char="•"/>
            </a:pPr>
            <a:endParaRPr lang="ru-RU" b="1" smtClean="0">
              <a:solidFill>
                <a:srgbClr val="0070C0"/>
              </a:solidFill>
            </a:endParaRPr>
          </a:p>
        </p:txBody>
      </p:sp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6588125" y="981075"/>
            <a:ext cx="1722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1"/>
                </a:solidFill>
                <a:latin typeface="Impact" pitchFamily="34" charset="0"/>
              </a:rPr>
              <a:t>Форумы</a:t>
            </a:r>
          </a:p>
        </p:txBody>
      </p:sp>
      <p:pic>
        <p:nvPicPr>
          <p:cNvPr id="72710" name="Рисунок 5" descr="screen-shot-2015-12-03-at-22820-pmpn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549275"/>
            <a:ext cx="16637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Рисунок 5" descr="2018-05-15_20-02-0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9144000" cy="643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3250" cy="1136650"/>
          </a:xfrm>
        </p:spPr>
        <p:txBody>
          <a:bodyPr/>
          <a:lstStyle/>
          <a:p>
            <a:r>
              <a:rPr lang="ru-RU" sz="5400" b="1" smtClean="0">
                <a:solidFill>
                  <a:srgbClr val="0070C0"/>
                </a:solidFill>
              </a:rPr>
              <a:t>Стажировки</a:t>
            </a:r>
          </a:p>
        </p:txBody>
      </p:sp>
      <p:pic>
        <p:nvPicPr>
          <p:cNvPr id="74755" name="Рисунок 4" descr="Без названия (9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988" y="3328988"/>
            <a:ext cx="35290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Содержимое 2"/>
          <p:cNvSpPr>
            <a:spLocks noGrp="1"/>
          </p:cNvSpPr>
          <p:nvPr>
            <p:ph idx="1"/>
          </p:nvPr>
        </p:nvSpPr>
        <p:spPr>
          <a:xfrm>
            <a:off x="457200" y="2205038"/>
            <a:ext cx="8223250" cy="391477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mtClean="0">
                <a:solidFill>
                  <a:srgbClr val="0070C0"/>
                </a:solidFill>
              </a:rPr>
              <a:t>Личные знакомства</a:t>
            </a:r>
          </a:p>
          <a:p>
            <a:pPr>
              <a:buFont typeface="Arial" charset="0"/>
              <a:buChar char="•"/>
            </a:pPr>
            <a:r>
              <a:rPr lang="ru-RU" smtClean="0">
                <a:solidFill>
                  <a:srgbClr val="0070C0"/>
                </a:solidFill>
              </a:rPr>
              <a:t>Письма</a:t>
            </a:r>
          </a:p>
          <a:p>
            <a:pPr>
              <a:buFont typeface="Arial" charset="0"/>
              <a:buChar char="•"/>
            </a:pPr>
            <a:r>
              <a:rPr lang="ru-RU" b="1" smtClean="0">
                <a:solidFill>
                  <a:srgbClr val="0070C0"/>
                </a:solidFill>
              </a:rPr>
              <a:t>Профессиональные организации</a:t>
            </a:r>
            <a:endParaRPr lang="en-US" b="1" smtClean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3600" b="1" smtClean="0">
                <a:solidFill>
                  <a:srgbClr val="0070C0"/>
                </a:solidFill>
              </a:rPr>
              <a:t>Trialect.com</a:t>
            </a:r>
            <a:endParaRPr lang="ru-RU" sz="3600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Рисунок 1" descr="2018-05-12_22-52-4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Рисунок 2" descr="2018-05-12_22-54-2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140075"/>
            <a:ext cx="882015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Рисунок 1" descr="2018-05-14_17-56-1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6400" y="260350"/>
            <a:ext cx="95504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3250" cy="1136650"/>
          </a:xfrm>
        </p:spPr>
        <p:txBody>
          <a:bodyPr/>
          <a:lstStyle/>
          <a:p>
            <a:r>
              <a:rPr lang="ru-RU" sz="4800" b="1" u="sng" smtClean="0">
                <a:solidFill>
                  <a:srgbClr val="0070C0"/>
                </a:solidFill>
              </a:rPr>
              <a:t>Критическое мышление</a:t>
            </a:r>
          </a:p>
        </p:txBody>
      </p:sp>
      <p:sp>
        <p:nvSpPr>
          <p:cNvPr id="77827" name="Содержимое 3"/>
          <p:cNvSpPr>
            <a:spLocks noGrp="1"/>
          </p:cNvSpPr>
          <p:nvPr>
            <p:ph idx="1"/>
          </p:nvPr>
        </p:nvSpPr>
        <p:spPr>
          <a:xfrm>
            <a:off x="395288" y="1989138"/>
            <a:ext cx="8223250" cy="39433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smtClean="0">
                <a:solidFill>
                  <a:srgbClr val="0070C0"/>
                </a:solidFill>
              </a:rPr>
              <a:t>Аргументы или риторические приемы?</a:t>
            </a:r>
          </a:p>
          <a:p>
            <a:pPr>
              <a:lnSpc>
                <a:spcPct val="150000"/>
              </a:lnSpc>
            </a:pPr>
            <a:r>
              <a:rPr lang="ru-RU" b="1" smtClean="0">
                <a:solidFill>
                  <a:srgbClr val="0070C0"/>
                </a:solidFill>
              </a:rPr>
              <a:t>Есть ли подтверждение аргументов в статье?</a:t>
            </a:r>
            <a:endParaRPr lang="en-US" b="1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smtClean="0">
                <a:solidFill>
                  <a:srgbClr val="0070C0"/>
                </a:solidFill>
              </a:rPr>
              <a:t>Насколько корректна методология?</a:t>
            </a:r>
          </a:p>
          <a:p>
            <a:pPr>
              <a:lnSpc>
                <a:spcPct val="150000"/>
              </a:lnSpc>
            </a:pPr>
            <a:r>
              <a:rPr lang="ru-RU" b="1" smtClean="0">
                <a:solidFill>
                  <a:srgbClr val="0070C0"/>
                </a:solidFill>
              </a:rPr>
              <a:t>Нет ли конфликта интересов?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0070C0"/>
                </a:solidFill>
              </a:rPr>
              <a:t>Ten questions to ask when critically</a:t>
            </a:r>
            <a:br>
              <a:rPr lang="en-US" sz="4000" b="1" smtClean="0">
                <a:solidFill>
                  <a:srgbClr val="0070C0"/>
                </a:solidFill>
              </a:rPr>
            </a:br>
            <a:r>
              <a:rPr lang="en-US" sz="4000" b="1" smtClean="0">
                <a:solidFill>
                  <a:srgbClr val="0070C0"/>
                </a:solidFill>
              </a:rPr>
              <a:t>appraising a research article</a:t>
            </a:r>
            <a:endParaRPr lang="ru-RU" sz="4000" b="1" smtClean="0">
              <a:solidFill>
                <a:srgbClr val="0070C0"/>
              </a:solidFill>
            </a:endParaRPr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23250" cy="4392613"/>
          </a:xfrm>
        </p:spPr>
        <p:txBody>
          <a:bodyPr/>
          <a:lstStyle/>
          <a:p>
            <a:pPr marL="457200" indent="-457200">
              <a:buFont typeface="Calibri" pitchFamily="32" charset="0"/>
              <a:buAutoNum type="arabicPeriod"/>
            </a:pPr>
            <a:r>
              <a:rPr lang="en-US" sz="2000" b="1" smtClean="0">
                <a:solidFill>
                  <a:srgbClr val="0070C0"/>
                </a:solidFill>
              </a:rPr>
              <a:t>Is the study question relevant?</a:t>
            </a:r>
          </a:p>
          <a:p>
            <a:pPr marL="457200" indent="-457200">
              <a:buFont typeface="Calibri" pitchFamily="32" charset="0"/>
              <a:buAutoNum type="arabicPeriod"/>
            </a:pPr>
            <a:r>
              <a:rPr lang="en-US" sz="2000" b="1" smtClean="0">
                <a:solidFill>
                  <a:srgbClr val="0070C0"/>
                </a:solidFill>
              </a:rPr>
              <a:t>Does the study add anything new?</a:t>
            </a:r>
          </a:p>
          <a:p>
            <a:pPr marL="457200" indent="-457200">
              <a:buFont typeface="Calibri" pitchFamily="32" charset="0"/>
              <a:buAutoNum type="arabicPeriod"/>
            </a:pPr>
            <a:r>
              <a:rPr lang="en-US" sz="2000" b="1" smtClean="0">
                <a:solidFill>
                  <a:srgbClr val="0070C0"/>
                </a:solidFill>
              </a:rPr>
              <a:t>What type of research question is being asked?</a:t>
            </a:r>
          </a:p>
          <a:p>
            <a:pPr marL="457200" indent="-457200">
              <a:buFont typeface="Calibri" pitchFamily="32" charset="0"/>
              <a:buAutoNum type="arabicPeriod"/>
            </a:pPr>
            <a:r>
              <a:rPr lang="en-US" sz="2000" b="1" smtClean="0">
                <a:solidFill>
                  <a:srgbClr val="0070C0"/>
                </a:solidFill>
              </a:rPr>
              <a:t>Was the study design appropriate for the research question?</a:t>
            </a:r>
          </a:p>
          <a:p>
            <a:pPr marL="457200" indent="-457200">
              <a:buFont typeface="Calibri" pitchFamily="32" charset="0"/>
              <a:buAutoNum type="arabicPeriod"/>
            </a:pPr>
            <a:r>
              <a:rPr lang="en-US" sz="2000" b="1" smtClean="0">
                <a:solidFill>
                  <a:srgbClr val="0070C0"/>
                </a:solidFill>
              </a:rPr>
              <a:t>Did the study methods address the most important potential sources of bias?</a:t>
            </a:r>
          </a:p>
          <a:p>
            <a:pPr marL="457200" indent="-457200">
              <a:buFont typeface="Calibri" pitchFamily="32" charset="0"/>
              <a:buAutoNum type="arabicPeriod"/>
            </a:pPr>
            <a:r>
              <a:rPr lang="en-US" sz="2000" b="1" smtClean="0">
                <a:solidFill>
                  <a:srgbClr val="0070C0"/>
                </a:solidFill>
              </a:rPr>
              <a:t>Was the study performed according to the original protocol?</a:t>
            </a:r>
          </a:p>
          <a:p>
            <a:pPr marL="457200" indent="-457200">
              <a:buFont typeface="Calibri" pitchFamily="32" charset="0"/>
              <a:buAutoNum type="arabicPeriod"/>
            </a:pPr>
            <a:r>
              <a:rPr lang="en-US" sz="2000" b="1" smtClean="0">
                <a:solidFill>
                  <a:srgbClr val="0070C0"/>
                </a:solidFill>
              </a:rPr>
              <a:t>Does the study test a stated hypothesis?</a:t>
            </a:r>
          </a:p>
          <a:p>
            <a:pPr marL="457200" indent="-457200">
              <a:buFont typeface="Calibri" pitchFamily="32" charset="0"/>
              <a:buAutoNum type="arabicPeriod"/>
            </a:pPr>
            <a:r>
              <a:rPr lang="en-US" sz="2000" b="1" smtClean="0">
                <a:solidFill>
                  <a:srgbClr val="0070C0"/>
                </a:solidFill>
              </a:rPr>
              <a:t>Were the statistical analyses performed correctly?</a:t>
            </a:r>
          </a:p>
          <a:p>
            <a:pPr marL="457200" indent="-457200">
              <a:buFont typeface="Calibri" pitchFamily="32" charset="0"/>
              <a:buAutoNum type="arabicPeriod"/>
            </a:pPr>
            <a:r>
              <a:rPr lang="en-US" sz="2000" b="1" smtClean="0">
                <a:solidFill>
                  <a:srgbClr val="0070C0"/>
                </a:solidFill>
              </a:rPr>
              <a:t>Do the data justify the conclusions?</a:t>
            </a:r>
          </a:p>
          <a:p>
            <a:pPr marL="457200" indent="-457200">
              <a:buFont typeface="Calibri" pitchFamily="32" charset="0"/>
              <a:buAutoNum type="arabicPeriod"/>
            </a:pPr>
            <a:r>
              <a:rPr lang="en-US" sz="2000" b="1" smtClean="0">
                <a:solidFill>
                  <a:srgbClr val="0070C0"/>
                </a:solidFill>
              </a:rPr>
              <a:t>Are there any conflicts of interest?</a:t>
            </a:r>
            <a:endParaRPr lang="ru-RU" sz="1800" b="1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913" y="6308725"/>
            <a:ext cx="79390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+mj-lt"/>
              </a:rPr>
              <a:t>Young JM and Solomon MJ. Nat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Clin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Pract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Gastroenterol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Hepatol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. 2009;6(2):82-91. </a:t>
            </a:r>
            <a:endParaRPr lang="ru-RU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sz="4800" b="1" smtClean="0">
                <a:solidFill>
                  <a:srgbClr val="0070C0"/>
                </a:solidFill>
              </a:rPr>
              <a:t>Методология обучения взрослых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8313" y="1773238"/>
            <a:ext cx="4040187" cy="639762"/>
          </a:xfrm>
        </p:spPr>
        <p:txBody>
          <a:bodyPr/>
          <a:lstStyle/>
          <a:p>
            <a:pPr algn="ctr">
              <a:defRPr/>
            </a:pPr>
            <a:r>
              <a:rPr lang="ru-RU" sz="2800" cap="all" dirty="0" smtClean="0">
                <a:solidFill>
                  <a:srgbClr val="FF0000"/>
                </a:solidFill>
              </a:rPr>
              <a:t>Неэффективно</a:t>
            </a:r>
            <a:endParaRPr lang="ru-RU" cap="all" dirty="0">
              <a:solidFill>
                <a:srgbClr val="FF0000"/>
              </a:solidFill>
            </a:endParaRPr>
          </a:p>
        </p:txBody>
      </p:sp>
      <p:sp>
        <p:nvSpPr>
          <p:cNvPr id="79876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2781300"/>
            <a:ext cx="4040188" cy="3344863"/>
          </a:xfrm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ru-RU" sz="2800" smtClean="0">
                <a:solidFill>
                  <a:srgbClr val="0070C0"/>
                </a:solidFill>
              </a:rPr>
              <a:t>Чтение</a:t>
            </a:r>
          </a:p>
          <a:p>
            <a:pPr marL="0" indent="0">
              <a:buFont typeface="Arial" charset="0"/>
              <a:buChar char="•"/>
            </a:pPr>
            <a:r>
              <a:rPr lang="ru-RU" sz="2800" smtClean="0">
                <a:solidFill>
                  <a:srgbClr val="0070C0"/>
                </a:solidFill>
              </a:rPr>
              <a:t>Перечитывание</a:t>
            </a:r>
          </a:p>
          <a:p>
            <a:pPr marL="0" indent="0">
              <a:buFont typeface="Arial" charset="0"/>
              <a:buChar char="•"/>
            </a:pPr>
            <a:r>
              <a:rPr lang="ru-RU" sz="2800" smtClean="0">
                <a:solidFill>
                  <a:srgbClr val="0070C0"/>
                </a:solidFill>
              </a:rPr>
              <a:t>Подчеркивания/ выделения</a:t>
            </a:r>
          </a:p>
          <a:p>
            <a:pPr marL="0" indent="0">
              <a:buFont typeface="Arial" charset="0"/>
              <a:buChar char="•"/>
            </a:pPr>
            <a:r>
              <a:rPr lang="ru-RU" sz="2800" smtClean="0">
                <a:solidFill>
                  <a:srgbClr val="0070C0"/>
                </a:solidFill>
              </a:rPr>
              <a:t>Заметки</a:t>
            </a:r>
          </a:p>
          <a:p>
            <a:pPr marL="0" indent="0">
              <a:buFont typeface="Arial" charset="0"/>
              <a:buChar char="•"/>
            </a:pPr>
            <a:r>
              <a:rPr lang="ru-RU" sz="2800" smtClean="0">
                <a:solidFill>
                  <a:srgbClr val="0070C0"/>
                </a:solidFill>
              </a:rPr>
              <a:t>Схемы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1773238"/>
            <a:ext cx="4041775" cy="639762"/>
          </a:xfrm>
        </p:spPr>
        <p:txBody>
          <a:bodyPr/>
          <a:lstStyle/>
          <a:p>
            <a:pPr algn="ctr">
              <a:defRPr/>
            </a:pPr>
            <a:r>
              <a:rPr lang="ru-RU" sz="2800" cap="all" dirty="0" smtClean="0">
                <a:solidFill>
                  <a:srgbClr val="00B050"/>
                </a:solidFill>
              </a:rPr>
              <a:t>Эффективно</a:t>
            </a:r>
            <a:endParaRPr lang="ru-RU" cap="all" dirty="0">
              <a:solidFill>
                <a:srgbClr val="00B050"/>
              </a:solidFill>
            </a:endParaRPr>
          </a:p>
        </p:txBody>
      </p:sp>
      <p:sp>
        <p:nvSpPr>
          <p:cNvPr id="79878" name="Содержимое 6"/>
          <p:cNvSpPr>
            <a:spLocks noGrp="1"/>
          </p:cNvSpPr>
          <p:nvPr>
            <p:ph sz="quarter" idx="4"/>
          </p:nvPr>
        </p:nvSpPr>
        <p:spPr>
          <a:xfrm>
            <a:off x="4284663" y="2781300"/>
            <a:ext cx="4608512" cy="3344863"/>
          </a:xfrm>
        </p:spPr>
        <p:txBody>
          <a:bodyPr/>
          <a:lstStyle/>
          <a:p>
            <a:pPr marL="0" indent="0" algn="ctr"/>
            <a:r>
              <a:rPr lang="ru-RU" sz="2800" b="1" smtClean="0">
                <a:solidFill>
                  <a:srgbClr val="0070C0"/>
                </a:solidFill>
              </a:rPr>
              <a:t>Активное вспоминание прочитанного материала:</a:t>
            </a:r>
          </a:p>
          <a:p>
            <a:pPr marL="457200" lvl="1" indent="0">
              <a:buFont typeface="Arial" charset="0"/>
              <a:buChar char="•"/>
            </a:pPr>
            <a:r>
              <a:rPr lang="ru-RU" sz="2400" smtClean="0">
                <a:solidFill>
                  <a:srgbClr val="0070C0"/>
                </a:solidFill>
              </a:rPr>
              <a:t>Тестирование</a:t>
            </a:r>
          </a:p>
          <a:p>
            <a:pPr marL="457200" lvl="1" indent="0">
              <a:buFont typeface="Arial" charset="0"/>
              <a:buChar char="•"/>
            </a:pPr>
            <a:r>
              <a:rPr lang="ru-RU" sz="2400" smtClean="0">
                <a:solidFill>
                  <a:srgbClr val="0070C0"/>
                </a:solidFill>
              </a:rPr>
              <a:t>Ответы на вопросы</a:t>
            </a:r>
          </a:p>
          <a:p>
            <a:pPr marL="457200" lvl="1" indent="0">
              <a:buFont typeface="Arial" charset="0"/>
              <a:buChar char="•"/>
            </a:pPr>
            <a:r>
              <a:rPr lang="ru-RU" sz="2400" smtClean="0">
                <a:solidFill>
                  <a:srgbClr val="0070C0"/>
                </a:solidFill>
              </a:rPr>
              <a:t>Выделение ключевых идей</a:t>
            </a:r>
          </a:p>
          <a:p>
            <a:pPr marL="457200" lvl="1" indent="0">
              <a:buFont typeface="Arial" charset="0"/>
              <a:buChar char="•"/>
            </a:pPr>
            <a:r>
              <a:rPr lang="ru-RU" sz="2400" smtClean="0">
                <a:solidFill>
                  <a:srgbClr val="0070C0"/>
                </a:solidFill>
              </a:rPr>
              <a:t>Домашнее задание</a:t>
            </a:r>
          </a:p>
          <a:p>
            <a:pPr marL="0" indent="0">
              <a:buFont typeface="Arial" charset="0"/>
              <a:buChar char="•"/>
            </a:pPr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555875" y="6149975"/>
            <a:ext cx="65881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Barbara Oakley.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A Mind For Numbers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: How to Excel at Math and Science (Even If You Flunked Algebra). Penguin, 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9975" y="1268413"/>
            <a:ext cx="440372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rgbClr val="0070C0"/>
                </a:solidFill>
                <a:latin typeface="+mj-lt"/>
                <a:ea typeface="+mn-ea"/>
                <a:cs typeface="Arial" charset="0"/>
              </a:rPr>
              <a:t>Мышление</a:t>
            </a:r>
            <a:endParaRPr lang="ru-RU" sz="4000" b="1" dirty="0">
              <a:solidFill>
                <a:srgbClr val="0070C0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913" y="4221163"/>
            <a:ext cx="256857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70C0"/>
                </a:solidFill>
                <a:latin typeface="+mj-lt"/>
                <a:ea typeface="+mn-ea"/>
                <a:cs typeface="Arial" charset="0"/>
              </a:rPr>
              <a:t>Фокусное</a:t>
            </a:r>
            <a:endParaRPr lang="ru-RU" sz="4000" b="1" dirty="0">
              <a:solidFill>
                <a:srgbClr val="0070C0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7900" y="4221163"/>
            <a:ext cx="303847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70C0"/>
                </a:solidFill>
                <a:latin typeface="+mj-lt"/>
                <a:ea typeface="+mn-ea"/>
                <a:cs typeface="Arial" charset="0"/>
              </a:rPr>
              <a:t>Диффузное</a:t>
            </a:r>
          </a:p>
        </p:txBody>
      </p:sp>
      <p:cxnSp>
        <p:nvCxnSpPr>
          <p:cNvPr id="80901" name="Прямая со стрелкой 11"/>
          <p:cNvCxnSpPr>
            <a:cxnSpLocks noChangeShapeType="1"/>
          </p:cNvCxnSpPr>
          <p:nvPr/>
        </p:nvCxnSpPr>
        <p:spPr bwMode="auto">
          <a:xfrm flipH="1">
            <a:off x="2700338" y="2349500"/>
            <a:ext cx="1800225" cy="1728788"/>
          </a:xfrm>
          <a:prstGeom prst="straightConnector1">
            <a:avLst/>
          </a:prstGeom>
          <a:noFill/>
          <a:ln w="63500" algn="ctr">
            <a:solidFill>
              <a:srgbClr val="0070C0"/>
            </a:solidFill>
            <a:round/>
            <a:headEnd type="oval" w="med" len="med"/>
            <a:tailEnd type="oval" w="med" len="med"/>
          </a:ln>
        </p:spPr>
      </p:cxnSp>
      <p:cxnSp>
        <p:nvCxnSpPr>
          <p:cNvPr id="80902" name="Прямая со стрелкой 12"/>
          <p:cNvCxnSpPr>
            <a:cxnSpLocks noChangeShapeType="1"/>
          </p:cNvCxnSpPr>
          <p:nvPr/>
        </p:nvCxnSpPr>
        <p:spPr bwMode="auto">
          <a:xfrm flipH="1" flipV="1">
            <a:off x="4500563" y="2349500"/>
            <a:ext cx="1800225" cy="1728788"/>
          </a:xfrm>
          <a:prstGeom prst="straightConnector1">
            <a:avLst/>
          </a:prstGeom>
          <a:noFill/>
          <a:ln w="63500" algn="ctr">
            <a:solidFill>
              <a:srgbClr val="0070C0"/>
            </a:solidFill>
            <a:round/>
            <a:headEnd type="oval" w="med" len="med"/>
            <a:tailEnd type="oval" w="med" len="med"/>
          </a:ln>
        </p:spPr>
      </p:cxnSp>
      <p:sp>
        <p:nvSpPr>
          <p:cNvPr id="7" name="Прямоугольник 6"/>
          <p:cNvSpPr/>
          <p:nvPr/>
        </p:nvSpPr>
        <p:spPr>
          <a:xfrm>
            <a:off x="2555875" y="6149975"/>
            <a:ext cx="65881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Barbara Oakley.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A Mind For Numbers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: How to Excel at Math and Science (Even If You Flunked Algebra). Penguin, 2014.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70C0"/>
                </a:solidFill>
              </a:rPr>
              <a:t>Board Examination</a:t>
            </a:r>
            <a:endParaRPr lang="ru-RU" b="1" smtClean="0">
              <a:solidFill>
                <a:srgbClr val="0070C0"/>
              </a:solidFill>
            </a:endParaRPr>
          </a:p>
        </p:txBody>
      </p:sp>
      <p:pic>
        <p:nvPicPr>
          <p:cNvPr id="81923" name="Содержимое 3" descr="2018-05-22_19-52-4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2825" y="1600200"/>
            <a:ext cx="7112000" cy="4519613"/>
          </a:xfrm>
          <a:ln>
            <a:solidFill>
              <a:srgbClr val="0070C0"/>
            </a:solidFill>
            <a:miter lim="800000"/>
          </a:ln>
        </p:spPr>
      </p:pic>
      <p:sp>
        <p:nvSpPr>
          <p:cNvPr id="5" name="Прямоугольник 4"/>
          <p:cNvSpPr/>
          <p:nvPr/>
        </p:nvSpPr>
        <p:spPr>
          <a:xfrm>
            <a:off x="6513513" y="6308725"/>
            <a:ext cx="26797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+mn-lt"/>
              </a:rPr>
              <a:t>https://www.uems.eu/</a:t>
            </a:r>
            <a:endParaRPr lang="ru-RU" sz="20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68313" y="26368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9600" b="1" dirty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cs typeface="Arial" charset="0"/>
              </a:rPr>
              <a:t>Read English!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68313" y="26368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8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+mn-ea"/>
                <a:cs typeface="Arial" charset="0"/>
              </a:rPr>
              <a:t>Спасибо!</a:t>
            </a:r>
          </a:p>
        </p:txBody>
      </p:sp>
      <p:pic>
        <p:nvPicPr>
          <p:cNvPr id="82949" name="Рисунок 4" descr="Screenshot_2018-04-13-07-36-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Прямоугольник 5"/>
          <p:cNvSpPr>
            <a:spLocks noChangeArrowheads="1"/>
          </p:cNvSpPr>
          <p:nvPr/>
        </p:nvSpPr>
        <p:spPr bwMode="auto">
          <a:xfrm>
            <a:off x="8388350" y="3644900"/>
            <a:ext cx="215900" cy="2889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>
              <a:cs typeface="Arial" charset="0"/>
            </a:endParaRPr>
          </a:p>
        </p:txBody>
      </p:sp>
      <p:sp>
        <p:nvSpPr>
          <p:cNvPr id="82951" name="TextBox 6"/>
          <p:cNvSpPr txBox="1">
            <a:spLocks noChangeArrowheads="1"/>
          </p:cNvSpPr>
          <p:nvPr/>
        </p:nvSpPr>
        <p:spPr bwMode="auto">
          <a:xfrm>
            <a:off x="1258888" y="3500438"/>
            <a:ext cx="6408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70C0"/>
                </a:solidFill>
                <a:latin typeface="Cambria Math" pitchFamily="18" charset="0"/>
              </a:rPr>
              <a:t>Учи других и сам поймешь</a:t>
            </a:r>
            <a:r>
              <a:rPr lang="en-US" sz="3600" b="1">
                <a:solidFill>
                  <a:srgbClr val="0070C0"/>
                </a:solidFill>
                <a:latin typeface="Cambria Math" pitchFamily="18" charset="0"/>
              </a:rPr>
              <a:t>.</a:t>
            </a:r>
            <a:endParaRPr lang="ru-RU" sz="3600" b="1">
              <a:solidFill>
                <a:srgbClr val="0070C0"/>
              </a:solidFill>
              <a:latin typeface="Cambria Math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rcod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3575" y="1557338"/>
            <a:ext cx="277812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rgbClr val="0070C0"/>
                </a:solidFill>
                <a:latin typeface="+mj-lt"/>
                <a:ea typeface="+mn-ea"/>
                <a:cs typeface="Arial" charset="0"/>
              </a:rPr>
              <a:t>Чтение</a:t>
            </a:r>
            <a:endParaRPr lang="ru-RU" sz="4000" b="1" dirty="0">
              <a:solidFill>
                <a:srgbClr val="0070C0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150" y="4437063"/>
            <a:ext cx="1795463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70C0"/>
                </a:solidFill>
                <a:latin typeface="+mj-lt"/>
                <a:ea typeface="+mn-ea"/>
                <a:cs typeface="Arial" charset="0"/>
              </a:rPr>
              <a:t>общее</a:t>
            </a:r>
            <a:endParaRPr lang="ru-RU" sz="4000" b="1" dirty="0">
              <a:solidFill>
                <a:srgbClr val="0070C0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7900" y="4437063"/>
            <a:ext cx="3192463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70C0"/>
                </a:solidFill>
                <a:latin typeface="+mj-lt"/>
                <a:ea typeface="+mn-ea"/>
                <a:cs typeface="Arial" charset="0"/>
              </a:rPr>
              <a:t>предметное</a:t>
            </a:r>
          </a:p>
        </p:txBody>
      </p:sp>
      <p:cxnSp>
        <p:nvCxnSpPr>
          <p:cNvPr id="9221" name="Прямая со стрелкой 11"/>
          <p:cNvCxnSpPr>
            <a:cxnSpLocks noChangeShapeType="1"/>
          </p:cNvCxnSpPr>
          <p:nvPr/>
        </p:nvCxnSpPr>
        <p:spPr bwMode="auto">
          <a:xfrm flipH="1">
            <a:off x="2771775" y="2708275"/>
            <a:ext cx="1800225" cy="1728788"/>
          </a:xfrm>
          <a:prstGeom prst="straightConnector1">
            <a:avLst/>
          </a:prstGeom>
          <a:noFill/>
          <a:ln w="63500" algn="ctr">
            <a:solidFill>
              <a:srgbClr val="0070C0"/>
            </a:solidFill>
            <a:round/>
            <a:headEnd type="oval" w="med" len="med"/>
            <a:tailEnd type="oval" w="med" len="med"/>
          </a:ln>
        </p:spPr>
      </p:cxnSp>
      <p:cxnSp>
        <p:nvCxnSpPr>
          <p:cNvPr id="9222" name="Прямая со стрелкой 12"/>
          <p:cNvCxnSpPr>
            <a:cxnSpLocks noChangeShapeType="1"/>
          </p:cNvCxnSpPr>
          <p:nvPr/>
        </p:nvCxnSpPr>
        <p:spPr bwMode="auto">
          <a:xfrm flipH="1" flipV="1">
            <a:off x="4572000" y="2708275"/>
            <a:ext cx="1800225" cy="1728788"/>
          </a:xfrm>
          <a:prstGeom prst="straightConnector1">
            <a:avLst/>
          </a:prstGeom>
          <a:noFill/>
          <a:ln w="63500" algn="ctr">
            <a:solidFill>
              <a:srgbClr val="0070C0"/>
            </a:solidFill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16819</TotalTime>
  <Words>836</Words>
  <Application>Microsoft Office PowerPoint</Application>
  <PresentationFormat>Экран (4:3)</PresentationFormat>
  <Paragraphs>217</Paragraphs>
  <Slides>81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8" baseType="lpstr">
      <vt:lpstr>Arial</vt:lpstr>
      <vt:lpstr>Microsoft YaHei</vt:lpstr>
      <vt:lpstr>Times New Roman</vt:lpstr>
      <vt:lpstr>Calibri</vt:lpstr>
      <vt:lpstr>Impact</vt:lpstr>
      <vt:lpstr>Cambria Math</vt:lpstr>
      <vt:lpstr>Тема Office</vt:lpstr>
      <vt:lpstr>Слайд 1</vt:lpstr>
      <vt:lpstr>Краткое содержание лекции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Общее чтение</vt:lpstr>
      <vt:lpstr>Слайд 11</vt:lpstr>
      <vt:lpstr>Слайд 12</vt:lpstr>
      <vt:lpstr>Слайд 13</vt:lpstr>
      <vt:lpstr>Слайд 14</vt:lpstr>
      <vt:lpstr>Предметное чтение</vt:lpstr>
      <vt:lpstr>Предметное чтение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Доступ к полным текстам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Как читать статью?</vt:lpstr>
      <vt:lpstr>Слайд 63</vt:lpstr>
      <vt:lpstr>https://lagunita.stanford.edu/courses</vt:lpstr>
      <vt:lpstr>Слайд 65</vt:lpstr>
      <vt:lpstr>https://www.coursera.org/learn/clinical-trials</vt:lpstr>
      <vt:lpstr>https://www.coursera.org/learn/systematic-review</vt:lpstr>
      <vt:lpstr>Слайд 68</vt:lpstr>
      <vt:lpstr>Слайд 69</vt:lpstr>
      <vt:lpstr>Слайд 70</vt:lpstr>
      <vt:lpstr>Слайд 71</vt:lpstr>
      <vt:lpstr>Стажировки</vt:lpstr>
      <vt:lpstr>Слайд 73</vt:lpstr>
      <vt:lpstr>Слайд 74</vt:lpstr>
      <vt:lpstr>Критическое мышление</vt:lpstr>
      <vt:lpstr>Ten questions to ask when critically appraising a research article</vt:lpstr>
      <vt:lpstr>Методология обучения взрослых</vt:lpstr>
      <vt:lpstr>Слайд 78</vt:lpstr>
      <vt:lpstr>Board Examination</vt:lpstr>
      <vt:lpstr>Слайд 80</vt:lpstr>
      <vt:lpstr>Слайд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получать современные знания в медицине?</dc:title>
  <dc:creator>Маруся</dc:creator>
  <cp:lastModifiedBy>Маруся</cp:lastModifiedBy>
  <cp:revision>261</cp:revision>
  <cp:lastPrinted>1601-01-01T00:00:00Z</cp:lastPrinted>
  <dcterms:created xsi:type="dcterms:W3CDTF">2013-05-31T19:05:11Z</dcterms:created>
  <dcterms:modified xsi:type="dcterms:W3CDTF">2018-06-21T10:08:08Z</dcterms:modified>
</cp:coreProperties>
</file>